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5"/>
  </p:sldMasterIdLst>
  <p:notesMasterIdLst>
    <p:notesMasterId r:id="rId24"/>
  </p:notesMasterIdLst>
  <p:handoutMasterIdLst>
    <p:handoutMasterId r:id="rId25"/>
  </p:handoutMasterIdLst>
  <p:sldIdLst>
    <p:sldId id="338" r:id="rId6"/>
    <p:sldId id="340" r:id="rId7"/>
    <p:sldId id="341" r:id="rId8"/>
    <p:sldId id="344" r:id="rId9"/>
    <p:sldId id="339" r:id="rId10"/>
    <p:sldId id="354" r:id="rId11"/>
    <p:sldId id="349" r:id="rId12"/>
    <p:sldId id="350" r:id="rId13"/>
    <p:sldId id="363" r:id="rId14"/>
    <p:sldId id="352" r:id="rId15"/>
    <p:sldId id="362" r:id="rId16"/>
    <p:sldId id="353" r:id="rId17"/>
    <p:sldId id="355" r:id="rId18"/>
    <p:sldId id="357" r:id="rId19"/>
    <p:sldId id="358" r:id="rId20"/>
    <p:sldId id="359" r:id="rId21"/>
    <p:sldId id="360" r:id="rId22"/>
    <p:sldId id="361" r:id="rId23"/>
  </p:sldIdLst>
  <p:sldSz cx="9144000" cy="6858000" type="screen4x3"/>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7EC2CF-1B57-4EBD-A0D1-5BB161555059}">
          <p14:sldIdLst>
            <p14:sldId id="338"/>
            <p14:sldId id="340"/>
            <p14:sldId id="341"/>
            <p14:sldId id="344"/>
            <p14:sldId id="339"/>
            <p14:sldId id="354"/>
            <p14:sldId id="349"/>
            <p14:sldId id="350"/>
            <p14:sldId id="363"/>
            <p14:sldId id="352"/>
          </p14:sldIdLst>
        </p14:section>
        <p14:section name="Survey supplementary" id="{BF2D2DA5-FB70-446B-9940-EF9CD34D95C0}">
          <p14:sldIdLst>
            <p14:sldId id="362"/>
            <p14:sldId id="353"/>
            <p14:sldId id="355"/>
            <p14:sldId id="357"/>
            <p14:sldId id="358"/>
            <p14:sldId id="359"/>
            <p14:sldId id="360"/>
            <p14:sldId id="36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83976" autoAdjust="0"/>
  </p:normalViewPr>
  <p:slideViewPr>
    <p:cSldViewPr>
      <p:cViewPr varScale="1">
        <p:scale>
          <a:sx n="98" d="100"/>
          <a:sy n="98" d="100"/>
        </p:scale>
        <p:origin x="-648" y="-10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7" d="100"/>
          <a:sy n="67" d="100"/>
        </p:scale>
        <p:origin x="-3276"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oleObject" Target="file:///D:\Google%20Drive\PostDoc%20Society\Survey\Survey%20Results%20Plots.xlsx" TargetMode="External"/><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D:\Google%20Drive\PostDoc%20Society\Survey\Survey%20Results%20Plots.xlsx" TargetMode="External"/><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Key responsibilities</a:t>
            </a:r>
          </a:p>
        </c:rich>
      </c:tx>
      <c:layout/>
      <c:overlay val="0"/>
      <c:spPr>
        <a:noFill/>
        <a:ln>
          <a:noFill/>
        </a:ln>
        <a:effectLst/>
      </c:spPr>
    </c:title>
    <c:autoTitleDeleted val="0"/>
    <c:plotArea>
      <c:layout>
        <c:manualLayout>
          <c:layoutTarget val="inner"/>
          <c:xMode val="edge"/>
          <c:yMode val="edge"/>
          <c:x val="0.066580927384077"/>
          <c:y val="0.130046296296296"/>
          <c:w val="0.902863517060367"/>
          <c:h val="0.753936278798484"/>
        </c:manualLayout>
      </c:layout>
      <c:barChart>
        <c:barDir val="bar"/>
        <c:grouping val="clustered"/>
        <c:varyColors val="0"/>
        <c:ser>
          <c:idx val="0"/>
          <c:order val="0"/>
          <c:tx>
            <c:strRef>
              <c:f>responsibilities!$E$2</c:f>
              <c:strCache>
                <c:ptCount val="1"/>
                <c:pt idx="0">
                  <c:v>Current focus</c:v>
                </c:pt>
              </c:strCache>
            </c:strRef>
          </c:tx>
          <c:spPr>
            <a:solidFill>
              <a:schemeClr val="accent1"/>
            </a:solidFill>
            <a:ln>
              <a:noFill/>
            </a:ln>
            <a:effectLst/>
          </c:spPr>
          <c:invertIfNegative val="0"/>
          <c:cat>
            <c:strRef>
              <c:f>responsibilities!$B$3:$B$10</c:f>
              <c:strCache>
                <c:ptCount val="8"/>
                <c:pt idx="0">
                  <c:v>Solving academic problems</c:v>
                </c:pt>
                <c:pt idx="1">
                  <c:v>Publishing scientific articles</c:v>
                </c:pt>
                <c:pt idx="2">
                  <c:v>Industry projects</c:v>
                </c:pt>
                <c:pt idx="3">
                  <c:v>Engineering &amp; lab building</c:v>
                </c:pt>
                <c:pt idx="4">
                  <c:v>Teaching, lecturing, mentoring</c:v>
                </c:pt>
                <c:pt idx="5">
                  <c:v>Research support &amp; outreach</c:v>
                </c:pt>
                <c:pt idx="6">
                  <c:v>Writing TDs &amp; patents</c:v>
                </c:pt>
                <c:pt idx="7">
                  <c:v>Writing grant proposals</c:v>
                </c:pt>
              </c:strCache>
            </c:strRef>
          </c:cat>
          <c:val>
            <c:numRef>
              <c:f>responsibilities!$E$3:$E$10</c:f>
              <c:numCache>
                <c:formatCode>0%</c:formatCode>
                <c:ptCount val="8"/>
                <c:pt idx="0">
                  <c:v>0.928571428571429</c:v>
                </c:pt>
                <c:pt idx="1">
                  <c:v>0.942857142857143</c:v>
                </c:pt>
                <c:pt idx="2">
                  <c:v>0.228571428571429</c:v>
                </c:pt>
                <c:pt idx="3">
                  <c:v>0.2</c:v>
                </c:pt>
                <c:pt idx="4">
                  <c:v>0.257142857142857</c:v>
                </c:pt>
                <c:pt idx="5">
                  <c:v>0.185714285714286</c:v>
                </c:pt>
                <c:pt idx="6">
                  <c:v>0.128571428571429</c:v>
                </c:pt>
                <c:pt idx="7">
                  <c:v>0.242857142857143</c:v>
                </c:pt>
              </c:numCache>
            </c:numRef>
          </c:val>
          <c:extLst xmlns:c16r2="http://schemas.microsoft.com/office/drawing/2015/06/chart">
            <c:ext xmlns:c16="http://schemas.microsoft.com/office/drawing/2014/chart" uri="{C3380CC4-5D6E-409C-BE32-E72D297353CC}">
              <c16:uniqueId val="{00000000-FD02-4328-991A-30BCC32ED088}"/>
            </c:ext>
          </c:extLst>
        </c:ser>
        <c:ser>
          <c:idx val="1"/>
          <c:order val="1"/>
          <c:tx>
            <c:strRef>
              <c:f>responsibilities!$F$2</c:f>
              <c:strCache>
                <c:ptCount val="1"/>
                <c:pt idx="0">
                  <c:v>Would like to do</c:v>
                </c:pt>
              </c:strCache>
            </c:strRef>
          </c:tx>
          <c:spPr>
            <a:solidFill>
              <a:schemeClr val="accent2"/>
            </a:solidFill>
            <a:ln>
              <a:noFill/>
            </a:ln>
            <a:effectLst/>
          </c:spPr>
          <c:invertIfNegative val="0"/>
          <c:cat>
            <c:strRef>
              <c:f>responsibilities!$B$3:$B$10</c:f>
              <c:strCache>
                <c:ptCount val="8"/>
                <c:pt idx="0">
                  <c:v>Solving academic problems</c:v>
                </c:pt>
                <c:pt idx="1">
                  <c:v>Publishing scientific articles</c:v>
                </c:pt>
                <c:pt idx="2">
                  <c:v>Industry projects</c:v>
                </c:pt>
                <c:pt idx="3">
                  <c:v>Engineering &amp; lab building</c:v>
                </c:pt>
                <c:pt idx="4">
                  <c:v>Teaching, lecturing, mentoring</c:v>
                </c:pt>
                <c:pt idx="5">
                  <c:v>Research support &amp; outreach</c:v>
                </c:pt>
                <c:pt idx="6">
                  <c:v>Writing TDs &amp; patents</c:v>
                </c:pt>
                <c:pt idx="7">
                  <c:v>Writing grant proposals</c:v>
                </c:pt>
              </c:strCache>
            </c:strRef>
          </c:cat>
          <c:val>
            <c:numRef>
              <c:f>responsibilities!$F$3:$F$10</c:f>
              <c:numCache>
                <c:formatCode>0%</c:formatCode>
                <c:ptCount val="8"/>
                <c:pt idx="0">
                  <c:v>0.885714285714286</c:v>
                </c:pt>
                <c:pt idx="1">
                  <c:v>0.8</c:v>
                </c:pt>
                <c:pt idx="2">
                  <c:v>0.257142857142857</c:v>
                </c:pt>
                <c:pt idx="3">
                  <c:v>0.114285714285714</c:v>
                </c:pt>
                <c:pt idx="4">
                  <c:v>0.442857142857143</c:v>
                </c:pt>
                <c:pt idx="5">
                  <c:v>0.257142857142857</c:v>
                </c:pt>
                <c:pt idx="6">
                  <c:v>0.242857142857143</c:v>
                </c:pt>
                <c:pt idx="7">
                  <c:v>0.4</c:v>
                </c:pt>
              </c:numCache>
            </c:numRef>
          </c:val>
          <c:extLst xmlns:c16r2="http://schemas.microsoft.com/office/drawing/2015/06/chart">
            <c:ext xmlns:c16="http://schemas.microsoft.com/office/drawing/2014/chart" uri="{C3380CC4-5D6E-409C-BE32-E72D297353CC}">
              <c16:uniqueId val="{00000001-FD02-4328-991A-30BCC32ED088}"/>
            </c:ext>
          </c:extLst>
        </c:ser>
        <c:dLbls>
          <c:showLegendKey val="0"/>
          <c:showVal val="0"/>
          <c:showCatName val="0"/>
          <c:showSerName val="0"/>
          <c:showPercent val="0"/>
          <c:showBubbleSize val="0"/>
        </c:dLbls>
        <c:gapWidth val="219"/>
        <c:axId val="-2080420648"/>
        <c:axId val="-2080429896"/>
      </c:barChart>
      <c:catAx>
        <c:axId val="-2080420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80429896"/>
        <c:crosses val="autoZero"/>
        <c:auto val="1"/>
        <c:lblAlgn val="ctr"/>
        <c:lblOffset val="100"/>
        <c:noMultiLvlLbl val="0"/>
      </c:catAx>
      <c:valAx>
        <c:axId val="-20804298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bg2"/>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80420648"/>
        <c:crosses val="autoZero"/>
        <c:crossBetween val="between"/>
        <c:majorUnit val="0.2"/>
        <c:minorUnit val="0.1"/>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680194663167104"/>
          <c:y val="0.195022601341499"/>
          <c:w val="0.301790026246719"/>
          <c:h val="0.175347769028871"/>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Involvement in teaching</a:t>
            </a:r>
          </a:p>
        </c:rich>
      </c:tx>
      <c:layout>
        <c:manualLayout>
          <c:xMode val="edge"/>
          <c:yMode val="edge"/>
          <c:x val="0.273325462962963"/>
          <c:y val="0.0"/>
        </c:manualLayout>
      </c:layout>
      <c:overlay val="0"/>
      <c:spPr>
        <a:noFill/>
        <a:ln>
          <a:noFill/>
        </a:ln>
        <a:effectLst/>
      </c:spPr>
    </c:title>
    <c:autoTitleDeleted val="0"/>
    <c:plotArea>
      <c:layout>
        <c:manualLayout>
          <c:layoutTarget val="inner"/>
          <c:xMode val="edge"/>
          <c:yMode val="edge"/>
          <c:x val="0.350608267716535"/>
          <c:y val="0.148564814814815"/>
          <c:w val="0.603919510061242"/>
          <c:h val="0.73214457567804"/>
        </c:manualLayout>
      </c:layout>
      <c:barChart>
        <c:barDir val="bar"/>
        <c:grouping val="clustered"/>
        <c:varyColors val="0"/>
        <c:ser>
          <c:idx val="0"/>
          <c:order val="0"/>
          <c:tx>
            <c:strRef>
              <c:f>teaching!$D$5</c:f>
              <c:strCache>
                <c:ptCount val="1"/>
                <c:pt idx="0">
                  <c: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teaching!$B$6:$B$10</c:f>
              <c:strCache>
                <c:ptCount val="5"/>
                <c:pt idx="0">
                  <c:v>Capstone instructor</c:v>
                </c:pt>
                <c:pt idx="1">
                  <c:v>Teaching assistant</c:v>
                </c:pt>
                <c:pt idx="2">
                  <c:v>Guest lecturer</c:v>
                </c:pt>
                <c:pt idx="3">
                  <c:v>Course co-instructor</c:v>
                </c:pt>
                <c:pt idx="4">
                  <c:v>Course main instructor</c:v>
                </c:pt>
              </c:strCache>
            </c:strRef>
          </c:cat>
          <c:val>
            <c:numRef>
              <c:f>teaching!$D$6:$D$10</c:f>
              <c:numCache>
                <c:formatCode>0%</c:formatCode>
                <c:ptCount val="5"/>
                <c:pt idx="0">
                  <c:v>0.0285714285714286</c:v>
                </c:pt>
                <c:pt idx="1">
                  <c:v>0.2</c:v>
                </c:pt>
                <c:pt idx="2">
                  <c:v>0.0571428571428571</c:v>
                </c:pt>
                <c:pt idx="3">
                  <c:v>0.1</c:v>
                </c:pt>
                <c:pt idx="4">
                  <c:v>0.0285714285714286</c:v>
                </c:pt>
              </c:numCache>
            </c:numRef>
          </c:val>
          <c:extLst xmlns:c16r2="http://schemas.microsoft.com/office/drawing/2015/06/chart">
            <c:ext xmlns:c16="http://schemas.microsoft.com/office/drawing/2014/chart" uri="{C3380CC4-5D6E-409C-BE32-E72D297353CC}">
              <c16:uniqueId val="{00000000-DE11-4CA1-979F-FD3A3B31F46A}"/>
            </c:ext>
          </c:extLst>
        </c:ser>
        <c:dLbls>
          <c:showLegendKey val="0"/>
          <c:showVal val="0"/>
          <c:showCatName val="0"/>
          <c:showSerName val="0"/>
          <c:showPercent val="0"/>
          <c:showBubbleSize val="0"/>
        </c:dLbls>
        <c:gapWidth val="182"/>
        <c:axId val="-2080411064"/>
        <c:axId val="-2080415288"/>
      </c:barChart>
      <c:catAx>
        <c:axId val="-2080411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80415288"/>
        <c:crosses val="autoZero"/>
        <c:auto val="1"/>
        <c:lblAlgn val="ctr"/>
        <c:lblOffset val="100"/>
        <c:noMultiLvlLbl val="0"/>
      </c:catAx>
      <c:valAx>
        <c:axId val="-208041528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80411064"/>
        <c:crosses val="autoZero"/>
        <c:crossBetween val="between"/>
        <c:majorUnit val="0.05"/>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54939" y="0"/>
            <a:ext cx="2949099" cy="496967"/>
          </a:xfrm>
          <a:prstGeom prst="rect">
            <a:avLst/>
          </a:prstGeom>
        </p:spPr>
        <p:txBody>
          <a:bodyPr vert="horz" lIns="91440" tIns="45720" rIns="91440" bIns="45720" rtlCol="0"/>
          <a:lstStyle>
            <a:lvl1pPr algn="r">
              <a:defRPr sz="1200"/>
            </a:lvl1pPr>
          </a:lstStyle>
          <a:p>
            <a:fld id="{12F96DA6-D51F-4C25-84E5-58ECDF0FAA2D}" type="datetimeFigureOut">
              <a:rPr lang="en-SG" smtClean="0"/>
              <a:t>5/16/17</a:t>
            </a:fld>
            <a:endParaRPr lang="en-SG"/>
          </a:p>
        </p:txBody>
      </p:sp>
      <p:sp>
        <p:nvSpPr>
          <p:cNvPr id="4" name="Footer Placeholder 3"/>
          <p:cNvSpPr>
            <a:spLocks noGrp="1"/>
          </p:cNvSpPr>
          <p:nvPr>
            <p:ph type="ftr" sz="quarter" idx="2"/>
          </p:nvPr>
        </p:nvSpPr>
        <p:spPr>
          <a:xfrm>
            <a:off x="0" y="9440646"/>
            <a:ext cx="2949099" cy="49696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54939" y="9440646"/>
            <a:ext cx="2949099" cy="496967"/>
          </a:xfrm>
          <a:prstGeom prst="rect">
            <a:avLst/>
          </a:prstGeom>
        </p:spPr>
        <p:txBody>
          <a:bodyPr vert="horz" lIns="91440" tIns="45720" rIns="91440" bIns="45720" rtlCol="0" anchor="b"/>
          <a:lstStyle>
            <a:lvl1pPr algn="r">
              <a:defRPr sz="1200"/>
            </a:lvl1pPr>
          </a:lstStyle>
          <a:p>
            <a:fld id="{5B4C1597-AE5B-4D2E-86AB-42686DD1DCC2}" type="slidenum">
              <a:rPr lang="en-SG" smtClean="0"/>
              <a:t>‹#›</a:t>
            </a:fld>
            <a:endParaRPr lang="en-SG"/>
          </a:p>
        </p:txBody>
      </p:sp>
    </p:spTree>
    <p:extLst>
      <p:ext uri="{BB962C8B-B14F-4D97-AF65-F5344CB8AC3E}">
        <p14:creationId xmlns:p14="http://schemas.microsoft.com/office/powerpoint/2010/main" val="4066804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1C84B672-57D3-4561-AF46-7D4C25B22172}" type="datetimeFigureOut">
              <a:rPr lang="de-DE" smtClean="0"/>
              <a:t>5/16/17</a:t>
            </a:fld>
            <a:endParaRPr lang="de-DE"/>
          </a:p>
        </p:txBody>
      </p:sp>
      <p:sp>
        <p:nvSpPr>
          <p:cNvPr id="4" name="Slide Image Placeholder 3"/>
          <p:cNvSpPr>
            <a:spLocks noGrp="1" noRot="1" noChangeAspect="1"/>
          </p:cNvSpPr>
          <p:nvPr>
            <p:ph type="sldImg" idx="2"/>
          </p:nvPr>
        </p:nvSpPr>
        <p:spPr>
          <a:xfrm>
            <a:off x="1166813" y="1243013"/>
            <a:ext cx="4471987" cy="33543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1038" y="4783138"/>
            <a:ext cx="5443537" cy="39131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4450" y="9440863"/>
            <a:ext cx="2949575" cy="498475"/>
          </a:xfrm>
          <a:prstGeom prst="rect">
            <a:avLst/>
          </a:prstGeom>
        </p:spPr>
        <p:txBody>
          <a:bodyPr vert="horz" lIns="91440" tIns="45720" rIns="91440" bIns="45720" rtlCol="0" anchor="b"/>
          <a:lstStyle>
            <a:lvl1pPr algn="r">
              <a:defRPr sz="1200"/>
            </a:lvl1pPr>
          </a:lstStyle>
          <a:p>
            <a:fld id="{F3F2102B-3BDC-4436-BFDE-C609D854705B}" type="slidenum">
              <a:rPr lang="de-DE" smtClean="0"/>
              <a:t>‹#›</a:t>
            </a:fld>
            <a:endParaRPr lang="de-DE"/>
          </a:p>
        </p:txBody>
      </p:sp>
    </p:spTree>
    <p:extLst>
      <p:ext uri="{BB962C8B-B14F-4D97-AF65-F5344CB8AC3E}">
        <p14:creationId xmlns:p14="http://schemas.microsoft.com/office/powerpoint/2010/main" val="350627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Office</a:t>
            </a:r>
            <a:r>
              <a:rPr lang="en-SG" baseline="0" dirty="0"/>
              <a:t> of research: Marty and Hsu Ann</a:t>
            </a:r>
          </a:p>
          <a:p>
            <a:r>
              <a:rPr lang="en-SG" baseline="0" dirty="0"/>
              <a:t>Discussion sessions in April and July</a:t>
            </a:r>
          </a:p>
          <a:p>
            <a:pPr marL="171450" indent="-171450">
              <a:buFont typeface="Wingdings" panose="05000000000000000000" pitchFamily="2" charset="2"/>
              <a:buChar char="à"/>
            </a:pPr>
            <a:r>
              <a:rPr lang="en-SG" baseline="0" dirty="0">
                <a:sym typeface="Wingdings" panose="05000000000000000000" pitchFamily="2" charset="2"/>
              </a:rPr>
              <a:t>Create an association for all PostDocs</a:t>
            </a:r>
          </a:p>
          <a:p>
            <a:pPr marL="171450" indent="-171450">
              <a:buFont typeface="Wingdings" panose="05000000000000000000" pitchFamily="2" charset="2"/>
              <a:buChar char="à"/>
            </a:pPr>
            <a:r>
              <a:rPr lang="en-SG" baseline="0" dirty="0">
                <a:sym typeface="Wingdings" panose="05000000000000000000" pitchFamily="2" charset="2"/>
              </a:rPr>
              <a:t>Steering committee formed after the meetings</a:t>
            </a:r>
          </a:p>
          <a:p>
            <a:pPr marL="0" indent="0">
              <a:buFont typeface="Wingdings" panose="05000000000000000000" pitchFamily="2" charset="2"/>
              <a:buNone/>
            </a:pPr>
            <a:r>
              <a:rPr lang="en-SG" baseline="0" dirty="0">
                <a:sym typeface="Wingdings" panose="05000000000000000000" pitchFamily="2" charset="2"/>
              </a:rPr>
              <a:t>Key personnel to lead the activities</a:t>
            </a:r>
          </a:p>
          <a:p>
            <a:pPr marL="0" indent="0">
              <a:buFont typeface="Wingdings" panose="05000000000000000000" pitchFamily="2" charset="2"/>
              <a:buNone/>
            </a:pPr>
            <a:r>
              <a:rPr lang="en-SG" baseline="0" dirty="0">
                <a:sym typeface="Wingdings" panose="05000000000000000000" pitchFamily="2" charset="2"/>
              </a:rPr>
              <a:t>Advisory members to help with focus areas</a:t>
            </a:r>
            <a:endParaRPr lang="en-SG" dirty="0"/>
          </a:p>
        </p:txBody>
      </p:sp>
      <p:sp>
        <p:nvSpPr>
          <p:cNvPr id="4" name="Slide Number Placeholder 3"/>
          <p:cNvSpPr>
            <a:spLocks noGrp="1"/>
          </p:cNvSpPr>
          <p:nvPr>
            <p:ph type="sldNum" sz="quarter" idx="10"/>
          </p:nvPr>
        </p:nvSpPr>
        <p:spPr/>
        <p:txBody>
          <a:bodyPr/>
          <a:lstStyle/>
          <a:p>
            <a:fld id="{F3F2102B-3BDC-4436-BFDE-C609D854705B}" type="slidenum">
              <a:rPr lang="de-DE" smtClean="0"/>
              <a:t>2</a:t>
            </a:fld>
            <a:endParaRPr lang="de-DE"/>
          </a:p>
        </p:txBody>
      </p:sp>
    </p:spTree>
    <p:extLst>
      <p:ext uri="{BB962C8B-B14F-4D97-AF65-F5344CB8AC3E}">
        <p14:creationId xmlns:p14="http://schemas.microsoft.com/office/powerpoint/2010/main" val="25064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Everyone briefly introduce themselves</a:t>
            </a:r>
          </a:p>
        </p:txBody>
      </p:sp>
      <p:sp>
        <p:nvSpPr>
          <p:cNvPr id="4" name="Slide Number Placeholder 3"/>
          <p:cNvSpPr>
            <a:spLocks noGrp="1"/>
          </p:cNvSpPr>
          <p:nvPr>
            <p:ph type="sldNum" sz="quarter" idx="10"/>
          </p:nvPr>
        </p:nvSpPr>
        <p:spPr/>
        <p:txBody>
          <a:bodyPr/>
          <a:lstStyle/>
          <a:p>
            <a:fld id="{F3F2102B-3BDC-4436-BFDE-C609D854705B}" type="slidenum">
              <a:rPr lang="de-DE" smtClean="0"/>
              <a:t>3</a:t>
            </a:fld>
            <a:endParaRPr lang="de-DE"/>
          </a:p>
        </p:txBody>
      </p:sp>
    </p:spTree>
    <p:extLst>
      <p:ext uri="{BB962C8B-B14F-4D97-AF65-F5344CB8AC3E}">
        <p14:creationId xmlns:p14="http://schemas.microsoft.com/office/powerpoint/2010/main" val="4086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900" dirty="0"/>
              <a:t>PostDocs have a broad role and various responsibilities (anecdotes)</a:t>
            </a:r>
          </a:p>
          <a:p>
            <a:r>
              <a:rPr lang="en-SG" sz="900" dirty="0"/>
              <a:t>Lack of awareness in SUTD admin, policies,</a:t>
            </a:r>
          </a:p>
          <a:p>
            <a:r>
              <a:rPr lang="en-SG" sz="900" dirty="0"/>
              <a:t>First action of the committee,</a:t>
            </a:r>
            <a:endParaRPr lang="en-SG" sz="900" baseline="0" dirty="0"/>
          </a:p>
          <a:p>
            <a:r>
              <a:rPr lang="en-SG" sz="900" dirty="0"/>
              <a:t>Meant for education</a:t>
            </a:r>
            <a:r>
              <a:rPr lang="en-SG" sz="900" baseline="0" dirty="0"/>
              <a:t> of / </a:t>
            </a:r>
            <a:r>
              <a:rPr lang="en-SG" sz="900" dirty="0"/>
              <a:t>interaction with members of SUTD and management</a:t>
            </a:r>
            <a:r>
              <a:rPr lang="en-SG" sz="900" baseline="0" dirty="0"/>
              <a:t> &amp; administration</a:t>
            </a:r>
            <a:r>
              <a:rPr lang="en-SG" sz="900" dirty="0"/>
              <a:t> (justification)</a:t>
            </a:r>
          </a:p>
        </p:txBody>
      </p:sp>
      <p:sp>
        <p:nvSpPr>
          <p:cNvPr id="4" name="Slide Number Placeholder 3"/>
          <p:cNvSpPr>
            <a:spLocks noGrp="1"/>
          </p:cNvSpPr>
          <p:nvPr>
            <p:ph type="sldNum" sz="quarter" idx="10"/>
          </p:nvPr>
        </p:nvSpPr>
        <p:spPr/>
        <p:txBody>
          <a:bodyPr/>
          <a:lstStyle/>
          <a:p>
            <a:fld id="{F3F2102B-3BDC-4436-BFDE-C609D854705B}" type="slidenum">
              <a:rPr lang="de-DE" smtClean="0"/>
              <a:t>4</a:t>
            </a:fld>
            <a:endParaRPr lang="de-DE"/>
          </a:p>
        </p:txBody>
      </p:sp>
    </p:spTree>
    <p:extLst>
      <p:ext uri="{BB962C8B-B14F-4D97-AF65-F5344CB8AC3E}">
        <p14:creationId xmlns:p14="http://schemas.microsoft.com/office/powerpoint/2010/main" val="595854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dirty="0"/>
              <a:t>PostDocs not well-connected, no common</a:t>
            </a:r>
            <a:r>
              <a:rPr lang="en-SG" baseline="0" dirty="0"/>
              <a:t> spirit</a:t>
            </a:r>
            <a:endParaRPr lang="en-SG" dirty="0"/>
          </a:p>
          <a:p>
            <a:pPr marL="171450" indent="-171450">
              <a:buFontTx/>
              <a:buChar char="-"/>
            </a:pPr>
            <a:r>
              <a:rPr lang="en-SG" dirty="0"/>
              <a:t>Everybody for working for themselves, no inter-PostDoc </a:t>
            </a:r>
            <a:r>
              <a:rPr lang="en-SG" dirty="0" err="1"/>
              <a:t>collabs</a:t>
            </a:r>
            <a:endParaRPr lang="en-SG" dirty="0"/>
          </a:p>
          <a:p>
            <a:pPr marL="171450" indent="-171450">
              <a:buFontTx/>
              <a:buChar char="-"/>
            </a:pPr>
            <a:r>
              <a:rPr lang="en-SG" dirty="0"/>
              <a:t>Role</a:t>
            </a:r>
            <a:r>
              <a:rPr lang="en-SG" baseline="0" dirty="0"/>
              <a:t> and responsibilities of PostDocs not well-considered in admin policies and rules</a:t>
            </a:r>
          </a:p>
          <a:p>
            <a:pPr marL="171450" indent="-171450">
              <a:buFontTx/>
              <a:buChar char="-"/>
            </a:pPr>
            <a:r>
              <a:rPr lang="en-SG" baseline="0" dirty="0"/>
              <a:t>PostDoc is temporal, we need preparation for the next step</a:t>
            </a:r>
            <a:endParaRPr lang="en-SG" dirty="0"/>
          </a:p>
        </p:txBody>
      </p:sp>
      <p:sp>
        <p:nvSpPr>
          <p:cNvPr id="4" name="Slide Number Placeholder 3"/>
          <p:cNvSpPr>
            <a:spLocks noGrp="1"/>
          </p:cNvSpPr>
          <p:nvPr>
            <p:ph type="sldNum" sz="quarter" idx="10"/>
          </p:nvPr>
        </p:nvSpPr>
        <p:spPr/>
        <p:txBody>
          <a:bodyPr/>
          <a:lstStyle/>
          <a:p>
            <a:fld id="{F3F2102B-3BDC-4436-BFDE-C609D854705B}" type="slidenum">
              <a:rPr lang="de-DE" smtClean="0"/>
              <a:t>5</a:t>
            </a:fld>
            <a:endParaRPr lang="de-DE"/>
          </a:p>
        </p:txBody>
      </p:sp>
    </p:spTree>
    <p:extLst>
      <p:ext uri="{BB962C8B-B14F-4D97-AF65-F5344CB8AC3E}">
        <p14:creationId xmlns:p14="http://schemas.microsoft.com/office/powerpoint/2010/main" val="33211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Research Jam: connect PostDocs, disseminate expertise, and initiate collaboration</a:t>
            </a:r>
          </a:p>
          <a:p>
            <a:r>
              <a:rPr lang="en-SG" dirty="0"/>
              <a:t>Design Innovation &amp; professional development: skills and career development</a:t>
            </a:r>
          </a:p>
          <a:p>
            <a:r>
              <a:rPr lang="en-SG" dirty="0"/>
              <a:t>Lunches,</a:t>
            </a:r>
            <a:r>
              <a:rPr lang="en-SG" baseline="0" dirty="0"/>
              <a:t> coffee &amp; pub: socializing and connect PostDocs</a:t>
            </a:r>
          </a:p>
          <a:p>
            <a:r>
              <a:rPr lang="en-SG" baseline="0" dirty="0"/>
              <a:t>Survey and management interaction: advocate PostDoc affairs and contribute to development &amp; improvement of SUTD</a:t>
            </a:r>
            <a:endParaRPr lang="en-SG" dirty="0"/>
          </a:p>
        </p:txBody>
      </p:sp>
      <p:sp>
        <p:nvSpPr>
          <p:cNvPr id="4" name="Slide Number Placeholder 3"/>
          <p:cNvSpPr>
            <a:spLocks noGrp="1"/>
          </p:cNvSpPr>
          <p:nvPr>
            <p:ph type="sldNum" sz="quarter" idx="10"/>
          </p:nvPr>
        </p:nvSpPr>
        <p:spPr/>
        <p:txBody>
          <a:bodyPr/>
          <a:lstStyle/>
          <a:p>
            <a:fld id="{F3F2102B-3BDC-4436-BFDE-C609D854705B}" type="slidenum">
              <a:rPr lang="de-DE" smtClean="0"/>
              <a:t>7</a:t>
            </a:fld>
            <a:endParaRPr lang="de-DE"/>
          </a:p>
        </p:txBody>
      </p:sp>
    </p:spTree>
    <p:extLst>
      <p:ext uri="{BB962C8B-B14F-4D97-AF65-F5344CB8AC3E}">
        <p14:creationId xmlns:p14="http://schemas.microsoft.com/office/powerpoint/2010/main" val="302066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900" dirty="0"/>
              <a:t>PostDocs have a broad role and various responsibilities (anecdotes)</a:t>
            </a:r>
          </a:p>
          <a:p>
            <a:r>
              <a:rPr lang="en-SG" sz="900" dirty="0"/>
              <a:t>Lack of awareness in SUTD admin, policies,</a:t>
            </a:r>
          </a:p>
          <a:p>
            <a:r>
              <a:rPr lang="en-SG" sz="900" dirty="0"/>
              <a:t>First action of the committee,</a:t>
            </a:r>
            <a:endParaRPr lang="en-SG" sz="900" baseline="0" dirty="0"/>
          </a:p>
          <a:p>
            <a:r>
              <a:rPr lang="en-SG" sz="900" dirty="0"/>
              <a:t>Meant for education</a:t>
            </a:r>
            <a:r>
              <a:rPr lang="en-SG" sz="900" baseline="0" dirty="0"/>
              <a:t> of / </a:t>
            </a:r>
            <a:r>
              <a:rPr lang="en-SG" sz="900" dirty="0"/>
              <a:t>interaction with members of SUTD and management</a:t>
            </a:r>
            <a:r>
              <a:rPr lang="en-SG" sz="900" baseline="0" dirty="0"/>
              <a:t> &amp; administration</a:t>
            </a:r>
            <a:r>
              <a:rPr lang="en-SG" sz="900" dirty="0"/>
              <a:t> (justification)</a:t>
            </a:r>
          </a:p>
        </p:txBody>
      </p:sp>
      <p:sp>
        <p:nvSpPr>
          <p:cNvPr id="4" name="Slide Number Placeholder 3"/>
          <p:cNvSpPr>
            <a:spLocks noGrp="1"/>
          </p:cNvSpPr>
          <p:nvPr>
            <p:ph type="sldNum" sz="quarter" idx="10"/>
          </p:nvPr>
        </p:nvSpPr>
        <p:spPr/>
        <p:txBody>
          <a:bodyPr/>
          <a:lstStyle/>
          <a:p>
            <a:fld id="{F3F2102B-3BDC-4436-BFDE-C609D854705B}" type="slidenum">
              <a:rPr lang="de-DE" smtClean="0"/>
              <a:t>11</a:t>
            </a:fld>
            <a:endParaRPr lang="de-DE"/>
          </a:p>
        </p:txBody>
      </p:sp>
    </p:spTree>
    <p:extLst>
      <p:ext uri="{BB962C8B-B14F-4D97-AF65-F5344CB8AC3E}">
        <p14:creationId xmlns:p14="http://schemas.microsoft.com/office/powerpoint/2010/main" val="102292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Back-up for statement on slide 7 “</a:t>
            </a:r>
            <a:r>
              <a:rPr lang="de-DE" dirty="0"/>
              <a:t>PostDocs are mostly satisified with the academic conditions and the supervisors, but </a:t>
            </a:r>
            <a:r>
              <a:rPr lang="en-SG" dirty="0"/>
              <a:t>not feeling respected and neglected by admin staff and management”</a:t>
            </a:r>
          </a:p>
        </p:txBody>
      </p:sp>
      <p:sp>
        <p:nvSpPr>
          <p:cNvPr id="4" name="Slide Number Placeholder 3"/>
          <p:cNvSpPr>
            <a:spLocks noGrp="1"/>
          </p:cNvSpPr>
          <p:nvPr>
            <p:ph type="sldNum" sz="quarter" idx="10"/>
          </p:nvPr>
        </p:nvSpPr>
        <p:spPr/>
        <p:txBody>
          <a:bodyPr/>
          <a:lstStyle/>
          <a:p>
            <a:fld id="{F3F2102B-3BDC-4436-BFDE-C609D854705B}" type="slidenum">
              <a:rPr lang="de-DE" smtClean="0"/>
              <a:t>12</a:t>
            </a:fld>
            <a:endParaRPr lang="de-DE"/>
          </a:p>
        </p:txBody>
      </p:sp>
    </p:spTree>
    <p:extLst>
      <p:ext uri="{BB962C8B-B14F-4D97-AF65-F5344CB8AC3E}">
        <p14:creationId xmlns:p14="http://schemas.microsoft.com/office/powerpoint/2010/main" val="377451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2102B-3BDC-4436-BFDE-C609D854705B}" type="slidenum">
              <a:rPr lang="de-DE" smtClean="0"/>
              <a:t>15</a:t>
            </a:fld>
            <a:endParaRPr lang="de-DE"/>
          </a:p>
        </p:txBody>
      </p:sp>
    </p:spTree>
    <p:extLst>
      <p:ext uri="{BB962C8B-B14F-4D97-AF65-F5344CB8AC3E}">
        <p14:creationId xmlns:p14="http://schemas.microsoft.com/office/powerpoint/2010/main" val="863421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hite">
    <p:bg>
      <p:bgRef idx="1001">
        <a:schemeClr val="bg1"/>
      </p:bgRef>
    </p:bg>
    <p:spTree>
      <p:nvGrpSpPr>
        <p:cNvPr id="1" name=""/>
        <p:cNvGrpSpPr/>
        <p:nvPr/>
      </p:nvGrpSpPr>
      <p:grpSpPr>
        <a:xfrm>
          <a:off x="0" y="0"/>
          <a:ext cx="0" cy="0"/>
          <a:chOff x="0" y="0"/>
          <a:chExt cx="0" cy="0"/>
        </a:xfrm>
      </p:grpSpPr>
      <p:sp>
        <p:nvSpPr>
          <p:cNvPr id="8" name="Text Placeholder 23"/>
          <p:cNvSpPr>
            <a:spLocks noGrp="1"/>
          </p:cNvSpPr>
          <p:nvPr>
            <p:ph type="body" sz="quarter" idx="10" hasCustomPrompt="1"/>
          </p:nvPr>
        </p:nvSpPr>
        <p:spPr>
          <a:xfrm>
            <a:off x="179512" y="5733256"/>
            <a:ext cx="5439743" cy="432470"/>
          </a:xfrm>
        </p:spPr>
        <p:txBody>
          <a:bodyPr>
            <a:normAutofit/>
          </a:bodyPr>
          <a:lstStyle>
            <a:lvl1pPr marL="0" indent="0" algn="l">
              <a:buNone/>
              <a:defRPr sz="2000" b="1">
                <a:solidFill>
                  <a:schemeClr val="tx1"/>
                </a:solidFill>
                <a:effectLst>
                  <a:outerShdw blurRad="38100" dist="38100" dir="2700000" algn="tl">
                    <a:srgbClr val="000000">
                      <a:alpha val="43137"/>
                    </a:srgbClr>
                  </a:outerShdw>
                </a:effectLst>
                <a:latin typeface="Gotham" panose="02000604040000020004" pitchFamily="50" charset="0"/>
                <a:cs typeface="Arial" panose="020B0604020202020204" pitchFamily="34" charset="0"/>
              </a:defRPr>
            </a:lvl1pPr>
          </a:lstStyle>
          <a:p>
            <a:pPr lvl="0"/>
            <a:r>
              <a:rPr lang="en-US" dirty="0"/>
              <a:t>Click to edit date</a:t>
            </a:r>
          </a:p>
        </p:txBody>
      </p:sp>
      <p:sp>
        <p:nvSpPr>
          <p:cNvPr id="9" name="Text Placeholder 23"/>
          <p:cNvSpPr>
            <a:spLocks noGrp="1"/>
          </p:cNvSpPr>
          <p:nvPr>
            <p:ph type="body" sz="quarter" idx="12" hasCustomPrompt="1"/>
          </p:nvPr>
        </p:nvSpPr>
        <p:spPr>
          <a:xfrm>
            <a:off x="179512" y="5055145"/>
            <a:ext cx="3528392" cy="432470"/>
          </a:xfrm>
        </p:spPr>
        <p:txBody>
          <a:bodyPr>
            <a:normAutofit/>
          </a:bodyPr>
          <a:lstStyle>
            <a:lvl1pPr marL="0" indent="0" algn="l">
              <a:buNone/>
              <a:defRPr sz="2000" b="1">
                <a:solidFill>
                  <a:schemeClr val="tx1"/>
                </a:solidFill>
                <a:effectLst>
                  <a:outerShdw blurRad="38100" dist="38100" dir="2700000" algn="tl">
                    <a:srgbClr val="000000">
                      <a:alpha val="43137"/>
                    </a:srgbClr>
                  </a:outerShdw>
                </a:effectLst>
                <a:latin typeface="Gotham" panose="02000604040000020004" pitchFamily="50" charset="0"/>
                <a:cs typeface="Arial" panose="020B0604020202020204" pitchFamily="34" charset="0"/>
              </a:defRPr>
            </a:lvl1pPr>
          </a:lstStyle>
          <a:p>
            <a:pPr lvl="0"/>
            <a:r>
              <a:rPr lang="en-US" dirty="0"/>
              <a:t>Click to edit name</a:t>
            </a:r>
          </a:p>
        </p:txBody>
      </p:sp>
      <p:sp>
        <p:nvSpPr>
          <p:cNvPr id="12" name="Title 16"/>
          <p:cNvSpPr>
            <a:spLocks noGrp="1"/>
          </p:cNvSpPr>
          <p:nvPr>
            <p:ph type="title"/>
          </p:nvPr>
        </p:nvSpPr>
        <p:spPr>
          <a:xfrm>
            <a:off x="179512" y="3501008"/>
            <a:ext cx="7848872" cy="1293791"/>
          </a:xfrm>
        </p:spPr>
        <p:txBody>
          <a:bodyPr anchor="b" anchorCtr="0">
            <a:normAutofit/>
          </a:bodyPr>
          <a:lstStyle>
            <a:lvl1pPr algn="l">
              <a:defRPr sz="3200" b="1">
                <a:solidFill>
                  <a:schemeClr val="tx1"/>
                </a:solidFill>
                <a:effectLst>
                  <a:outerShdw blurRad="38100" dist="38100" dir="2700000" algn="tl">
                    <a:srgbClr val="000000">
                      <a:alpha val="43137"/>
                    </a:srgbClr>
                  </a:outerShdw>
                </a:effectLst>
                <a:latin typeface="Gotham" panose="02000604040000020004" pitchFamily="50" charset="0"/>
                <a:cs typeface="Arial" panose="020B0604020202020204" pitchFamily="34" charset="0"/>
              </a:defRPr>
            </a:lvl1pPr>
          </a:lstStyle>
          <a:p>
            <a:r>
              <a:rPr lang="en-US" dirty="0"/>
              <a:t>Click to edit Master title style</a:t>
            </a:r>
            <a:endParaRPr lang="en-SG"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84"/>
            <a:ext cx="9144000" cy="3327495"/>
          </a:xfrm>
          <a:prstGeom prst="rect">
            <a:avLst/>
          </a:prstGeom>
        </p:spPr>
      </p:pic>
      <p:sp>
        <p:nvSpPr>
          <p:cNvPr id="5" name="Rectangle 4"/>
          <p:cNvSpPr/>
          <p:nvPr userDrawn="1"/>
        </p:nvSpPr>
        <p:spPr>
          <a:xfrm>
            <a:off x="1763688" y="6381328"/>
            <a:ext cx="56886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6271907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512" y="188640"/>
            <a:ext cx="6048672" cy="504056"/>
          </a:xfrm>
        </p:spPr>
        <p:txBody>
          <a:bodyPr anchor="b">
            <a:noAutofit/>
          </a:bodyPr>
          <a:lstStyle>
            <a:lvl1pPr algn="l">
              <a:defRPr sz="2800" b="1">
                <a:latin typeface="Gotham" panose="02000604040000020004" pitchFamily="50" charset="0"/>
                <a:cs typeface="Arial" panose="020B0604020202020204" pitchFamily="34" charset="0"/>
              </a:defRPr>
            </a:lvl1pPr>
          </a:lstStyle>
          <a:p>
            <a:r>
              <a:rPr lang="en-US" dirty="0"/>
              <a:t>Title</a:t>
            </a:r>
            <a:endParaRPr lang="en-SG" dirty="0"/>
          </a:p>
        </p:txBody>
      </p:sp>
      <p:sp>
        <p:nvSpPr>
          <p:cNvPr id="4" name="Content Placeholder 3"/>
          <p:cNvSpPr>
            <a:spLocks noGrp="1"/>
          </p:cNvSpPr>
          <p:nvPr>
            <p:ph sz="half" idx="2"/>
          </p:nvPr>
        </p:nvSpPr>
        <p:spPr>
          <a:xfrm>
            <a:off x="179512" y="836712"/>
            <a:ext cx="8784976" cy="5472608"/>
          </a:xfrm>
        </p:spPr>
        <p:txBody>
          <a:bodyPr/>
          <a:lstStyle>
            <a:lvl1pPr>
              <a:defRPr sz="2400">
                <a:latin typeface="+mn-lt"/>
                <a:cs typeface="Arial" panose="020B0604020202020204" pitchFamily="34" charset="0"/>
              </a:defRPr>
            </a:lvl1pPr>
            <a:lvl2pPr marL="742950" indent="-285750">
              <a:buFont typeface="Wingdings" pitchFamily="2" charset="2"/>
              <a:buChar char="§"/>
              <a:defRPr sz="2000">
                <a:latin typeface="+mn-lt"/>
                <a:cs typeface="Arial" panose="020B0604020202020204" pitchFamily="34" charset="0"/>
              </a:defRPr>
            </a:lvl2pPr>
            <a:lvl3pPr>
              <a:defRPr sz="1800">
                <a:latin typeface="+mn-lt"/>
                <a:cs typeface="Arial" panose="020B0604020202020204"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5365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512" y="2924944"/>
            <a:ext cx="8765028" cy="432048"/>
          </a:xfrm>
        </p:spPr>
        <p:txBody>
          <a:bodyPr anchor="b">
            <a:noAutofit/>
          </a:bodyPr>
          <a:lstStyle>
            <a:lvl1pPr algn="l">
              <a:defRPr sz="2800" b="1">
                <a:latin typeface="Gotham" panose="02000604040000020004" pitchFamily="50" charset="0"/>
                <a:cs typeface="Arial" panose="020B0604020202020204" pitchFamily="34" charset="0"/>
              </a:defRPr>
            </a:lvl1pPr>
          </a:lstStyle>
          <a:p>
            <a:r>
              <a:rPr lang="en-US" dirty="0"/>
              <a:t>Title</a:t>
            </a:r>
            <a:endParaRPr lang="en-SG" dirty="0"/>
          </a:p>
        </p:txBody>
      </p:sp>
    </p:spTree>
    <p:extLst>
      <p:ext uri="{BB962C8B-B14F-4D97-AF65-F5344CB8AC3E}">
        <p14:creationId xmlns:p14="http://schemas.microsoft.com/office/powerpoint/2010/main" val="1393109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mn-lt"/>
                <a:cs typeface="Arial" panose="020B0604020202020204" pitchFamily="34" charset="0"/>
              </a:defRPr>
            </a:lvl1pPr>
          </a:lstStyle>
          <a:p>
            <a:fld id="{471728C3-E53B-4128-B504-7BCCC9D34279}" type="datetimeFigureOut">
              <a:rPr lang="en-US" smtClean="0"/>
              <a:pPr/>
              <a:t>5/16/17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n-lt"/>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mn-lt"/>
                <a:cs typeface="Arial" panose="020B0604020202020204" pitchFamily="34" charset="0"/>
              </a:defRPr>
            </a:lvl1pPr>
          </a:lstStyle>
          <a:p>
            <a:fld id="{72AF6D75-4CFB-4E9B-A2E4-9A110DA835B9}" type="slidenum">
              <a:rPr lang="en-US" smtClean="0"/>
              <a:pPr/>
              <a:t>‹#›</a:t>
            </a:fld>
            <a:endParaRPr lang="en-US"/>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43250" y="188640"/>
            <a:ext cx="2693246" cy="564299"/>
          </a:xfrm>
          <a:prstGeom prst="rect">
            <a:avLst/>
          </a:prstGeom>
        </p:spPr>
      </p:pic>
      <p:sp>
        <p:nvSpPr>
          <p:cNvPr id="10" name="Footer Placeholder 4"/>
          <p:cNvSpPr txBox="1">
            <a:spLocks/>
          </p:cNvSpPr>
          <p:nvPr userDrawn="1"/>
        </p:nvSpPr>
        <p:spPr>
          <a:xfrm>
            <a:off x="179512" y="6525344"/>
            <a:ext cx="8784976" cy="288032"/>
          </a:xfrm>
          <a:prstGeom prst="rect">
            <a:avLst/>
          </a:prstGeom>
        </p:spPr>
        <p:txBody>
          <a:bodyPr/>
          <a:lstStyle>
            <a:defPPr>
              <a:defRPr lang="en-US"/>
            </a:defPPr>
            <a:lvl1pPr marL="0" algn="ctr" defTabSz="914400" rtl="0" eaLnBrk="1" latinLnBrk="0" hangingPunct="1">
              <a:defRPr sz="1600" b="0" kern="1200">
                <a:solidFill>
                  <a:schemeClr val="tx1"/>
                </a:solidFill>
                <a:latin typeface="Gotham" panose="02000604040000020004" pitchFamily="50"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SG" sz="1400" dirty="0">
              <a:solidFill>
                <a:prstClr val="black"/>
              </a:solidFill>
              <a:latin typeface="+mn-lt"/>
            </a:endParaRPr>
          </a:p>
        </p:txBody>
      </p:sp>
    </p:spTree>
    <p:extLst>
      <p:ext uri="{BB962C8B-B14F-4D97-AF65-F5344CB8AC3E}">
        <p14:creationId xmlns:p14="http://schemas.microsoft.com/office/powerpoint/2010/main" val="16705284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e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emf"/><Relationship Id="rId5" Type="http://schemas.openxmlformats.org/officeDocument/2006/relationships/image" Target="../media/image13.png"/><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gif"/><Relationship Id="rId5" Type="http://schemas.openxmlformats.org/officeDocument/2006/relationships/image" Target="../media/image19.gif"/><Relationship Id="rId6" Type="http://schemas.openxmlformats.org/officeDocument/2006/relationships/image" Target="../media/image20.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normAutofit/>
          </a:bodyPr>
          <a:lstStyle/>
          <a:p>
            <a:r>
              <a:rPr lang="en-SG"/>
              <a:t>SUTD PostDoc Society</a:t>
            </a:r>
            <a:br>
              <a:rPr lang="en-SG"/>
            </a:br>
            <a:r>
              <a:rPr lang="en-SG"/>
              <a:t>Introduction</a:t>
            </a:r>
            <a:endParaRPr lang="en-SG" dirty="0"/>
          </a:p>
        </p:txBody>
      </p:sp>
      <p:sp>
        <p:nvSpPr>
          <p:cNvPr id="10" name="Text Placeholder 2"/>
          <p:cNvSpPr>
            <a:spLocks noGrp="1"/>
          </p:cNvSpPr>
          <p:nvPr>
            <p:ph type="body" sz="quarter" idx="10"/>
          </p:nvPr>
        </p:nvSpPr>
        <p:spPr>
          <a:xfrm>
            <a:off x="179512" y="5373216"/>
            <a:ext cx="5439743" cy="936104"/>
          </a:xfrm>
        </p:spPr>
        <p:txBody>
          <a:bodyPr>
            <a:normAutofit/>
          </a:bodyPr>
          <a:lstStyle/>
          <a:p>
            <a:pPr>
              <a:lnSpc>
                <a:spcPct val="100000"/>
              </a:lnSpc>
              <a:spcBef>
                <a:spcPts val="0"/>
              </a:spcBef>
            </a:pPr>
            <a:r>
              <a:rPr lang="en-SG" dirty="0"/>
              <a:t>Senior Management Meeting</a:t>
            </a:r>
          </a:p>
          <a:p>
            <a:pPr>
              <a:lnSpc>
                <a:spcPct val="100000"/>
              </a:lnSpc>
              <a:spcBef>
                <a:spcPts val="0"/>
              </a:spcBef>
            </a:pPr>
            <a:r>
              <a:rPr lang="en-SG" dirty="0"/>
              <a:t>May 17, 2017</a:t>
            </a:r>
          </a:p>
        </p:txBody>
      </p:sp>
    </p:spTree>
    <p:extLst>
      <p:ext uri="{BB962C8B-B14F-4D97-AF65-F5344CB8AC3E}">
        <p14:creationId xmlns:p14="http://schemas.microsoft.com/office/powerpoint/2010/main" val="32068456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Priorities </a:t>
            </a:r>
            <a:r>
              <a:rPr lang="en-SG"/>
              <a:t>to address</a:t>
            </a:r>
            <a:endParaRPr lang="en-SG" dirty="0"/>
          </a:p>
        </p:txBody>
      </p:sp>
      <p:sp>
        <p:nvSpPr>
          <p:cNvPr id="4" name="Content Placeholder 3"/>
          <p:cNvSpPr>
            <a:spLocks noGrp="1"/>
          </p:cNvSpPr>
          <p:nvPr>
            <p:ph sz="half" idx="2"/>
          </p:nvPr>
        </p:nvSpPr>
        <p:spPr/>
        <p:txBody>
          <a:bodyPr/>
          <a:lstStyle/>
          <a:p>
            <a:pPr marL="457200" indent="-457200">
              <a:buFont typeface="+mj-lt"/>
              <a:buAutoNum type="arabicPeriod"/>
            </a:pPr>
            <a:r>
              <a:rPr lang="en-SG" b="1" dirty="0"/>
              <a:t>Representation of PostDocs interests</a:t>
            </a:r>
            <a:endParaRPr lang="en-SG" dirty="0"/>
          </a:p>
          <a:p>
            <a:pPr lvl="1"/>
            <a:r>
              <a:rPr lang="en-SG" dirty="0"/>
              <a:t>Representation of PostDocs in management committees through the PostDoc Society to advocate PostDoc affairs</a:t>
            </a:r>
          </a:p>
          <a:p>
            <a:pPr lvl="1"/>
            <a:r>
              <a:rPr lang="en-SG" dirty="0"/>
              <a:t>Ensure the PostDoc voice is heard for both existing and future issues</a:t>
            </a:r>
          </a:p>
          <a:p>
            <a:pPr marL="457200" indent="-457200">
              <a:buFont typeface="+mj-lt"/>
              <a:buAutoNum type="arabicPeriod"/>
            </a:pPr>
            <a:r>
              <a:rPr lang="en-SG" b="1" dirty="0"/>
              <a:t>Clearly defining administrative assistance for PostDocs</a:t>
            </a:r>
            <a:endParaRPr lang="en-SG" dirty="0"/>
          </a:p>
          <a:p>
            <a:pPr lvl="1"/>
            <a:r>
              <a:rPr lang="en-SG" dirty="0"/>
              <a:t>Clearly defined Pillar / centre affiliations for PostDocs (e.g. </a:t>
            </a:r>
            <a:r>
              <a:rPr lang="en-SG" dirty="0" err="1"/>
              <a:t>iTrust</a:t>
            </a:r>
            <a:r>
              <a:rPr lang="en-SG" dirty="0"/>
              <a:t> vs. ISTD)</a:t>
            </a:r>
          </a:p>
          <a:p>
            <a:pPr lvl="1"/>
            <a:r>
              <a:rPr lang="en-SG" dirty="0"/>
              <a:t>Provide PostDocs with clearly defined single points of contact (“gateways”) for admin assistance, whether through Pillar / centre admin assistants, PI secretaries, or dedicated admin assistant for PostDocs</a:t>
            </a:r>
          </a:p>
          <a:p>
            <a:pPr marL="457200" indent="-457200">
              <a:buFont typeface="+mj-lt"/>
              <a:buAutoNum type="arabicPeriod"/>
            </a:pPr>
            <a:r>
              <a:rPr lang="en-SG" b="1" dirty="0"/>
              <a:t>Promote an understanding of the PostDoc role</a:t>
            </a:r>
          </a:p>
          <a:p>
            <a:pPr lvl="1"/>
            <a:r>
              <a:rPr lang="en-SG" dirty="0"/>
              <a:t>Achieve more equality, independence, responsibility,  and general consideration in admin policies and processes (e.g. seating arrangements, lab &amp; room access, admin processes)</a:t>
            </a:r>
          </a:p>
          <a:p>
            <a:pPr lvl="1"/>
            <a:r>
              <a:rPr lang="en-SG" dirty="0"/>
              <a:t>Currently in a chasm between PhD students and Faculty</a:t>
            </a:r>
          </a:p>
        </p:txBody>
      </p:sp>
    </p:spTree>
    <p:extLst>
      <p:ext uri="{BB962C8B-B14F-4D97-AF65-F5344CB8AC3E}">
        <p14:creationId xmlns:p14="http://schemas.microsoft.com/office/powerpoint/2010/main" val="2576580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Definition and Role of PostDocs</a:t>
            </a:r>
          </a:p>
        </p:txBody>
      </p:sp>
      <p:sp>
        <p:nvSpPr>
          <p:cNvPr id="3" name="Content Placeholder 2"/>
          <p:cNvSpPr>
            <a:spLocks noGrp="1"/>
          </p:cNvSpPr>
          <p:nvPr>
            <p:ph sz="half" idx="2"/>
          </p:nvPr>
        </p:nvSpPr>
        <p:spPr/>
        <p:txBody>
          <a:bodyPr>
            <a:normAutofit fontScale="85000" lnSpcReduction="10000"/>
          </a:bodyPr>
          <a:lstStyle/>
          <a:p>
            <a:pPr marL="0" indent="0" algn="just">
              <a:lnSpc>
                <a:spcPct val="120000"/>
              </a:lnSpc>
              <a:buNone/>
            </a:pPr>
            <a:r>
              <a:rPr lang="en-SG" dirty="0"/>
              <a:t>Postdoctoral researchers are professionals who conduct research after the completion of their doctoral studies.</a:t>
            </a:r>
          </a:p>
          <a:p>
            <a:pPr marL="0" indent="0" algn="just">
              <a:lnSpc>
                <a:spcPct val="120000"/>
              </a:lnSpc>
              <a:buNone/>
            </a:pPr>
            <a:r>
              <a:rPr lang="en-SG" dirty="0"/>
              <a:t>PostDocs are </a:t>
            </a:r>
            <a:r>
              <a:rPr lang="en-SG" b="1" dirty="0"/>
              <a:t>highly-qualified academic staff members</a:t>
            </a:r>
            <a:r>
              <a:rPr lang="en-SG" dirty="0"/>
              <a:t>, who are scientific experts in their fields with demonstrated research experience and expertise. Although postdocs are in short-term positions, they are a </a:t>
            </a:r>
            <a:r>
              <a:rPr lang="en-SG" b="1" dirty="0"/>
              <a:t>vital part of the research body</a:t>
            </a:r>
            <a:r>
              <a:rPr lang="en-SG" dirty="0"/>
              <a:t> and essential contributors to SUTD’s core mission and international reputation.</a:t>
            </a:r>
          </a:p>
          <a:p>
            <a:pPr marL="0" indent="0" algn="just">
              <a:lnSpc>
                <a:spcPct val="120000"/>
              </a:lnSpc>
              <a:buNone/>
            </a:pPr>
            <a:r>
              <a:rPr lang="en-SG" dirty="0"/>
              <a:t>They lead research activities on specific topics or projects and contribute a major portion of publications and grants. They </a:t>
            </a:r>
            <a:r>
              <a:rPr lang="en-SG" b="1" dirty="0"/>
              <a:t>work independently from their supervisors</a:t>
            </a:r>
            <a:r>
              <a:rPr lang="en-SG" dirty="0"/>
              <a:t>, guide and oversee the activities of PhD students and research assistants, and </a:t>
            </a:r>
            <a:r>
              <a:rPr lang="en-SG" b="1" dirty="0"/>
              <a:t>often take on project management, administrative and teaching</a:t>
            </a:r>
            <a:r>
              <a:rPr lang="en-SG" dirty="0"/>
              <a:t> duties.</a:t>
            </a:r>
          </a:p>
          <a:p>
            <a:pPr marL="0" indent="0" algn="just">
              <a:lnSpc>
                <a:spcPct val="120000"/>
              </a:lnSpc>
              <a:buNone/>
            </a:pPr>
            <a:r>
              <a:rPr lang="en-SG" dirty="0"/>
              <a:t>The ultimate goal of many postdoctoral fellows is to pursue additional research, training, and teaching in order to </a:t>
            </a:r>
            <a:r>
              <a:rPr lang="en-SG" b="1" dirty="0"/>
              <a:t>broaden their skillset and prepare for an academic faculty position</a:t>
            </a:r>
            <a:r>
              <a:rPr lang="en-SG" dirty="0"/>
              <a:t>. </a:t>
            </a:r>
          </a:p>
        </p:txBody>
      </p:sp>
    </p:spTree>
    <p:extLst>
      <p:ext uri="{BB962C8B-B14F-4D97-AF65-F5344CB8AC3E}">
        <p14:creationId xmlns:p14="http://schemas.microsoft.com/office/powerpoint/2010/main" val="2836909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Feeling respected</a:t>
            </a:r>
            <a:endParaRPr lang="en-SG" dirty="0"/>
          </a:p>
        </p:txBody>
      </p:sp>
      <p:sp>
        <p:nvSpPr>
          <p:cNvPr id="3" name="Content Placeholder 2"/>
          <p:cNvSpPr>
            <a:spLocks noGrp="1"/>
          </p:cNvSpPr>
          <p:nvPr>
            <p:ph sz="half" idx="2"/>
          </p:nvPr>
        </p:nvSpPr>
        <p:spPr/>
        <p:txBody>
          <a:bodyPr>
            <a:normAutofit/>
          </a:bodyPr>
          <a:lstStyle/>
          <a:p>
            <a:pPr fontAlgn="base"/>
            <a:endParaRPr lang="en-SG" sz="2000" dirty="0"/>
          </a:p>
          <a:p>
            <a:pPr fontAlgn="base"/>
            <a:endParaRPr lang="en-SG" sz="2000" dirty="0">
              <a:latin typeface="+mn-lt"/>
            </a:endParaRPr>
          </a:p>
        </p:txBody>
      </p:sp>
      <p:pic>
        <p:nvPicPr>
          <p:cNvPr id="4" name="Picture 3"/>
          <p:cNvPicPr>
            <a:picLocks noChangeAspect="1"/>
          </p:cNvPicPr>
          <p:nvPr/>
        </p:nvPicPr>
        <p:blipFill>
          <a:blip r:embed="rId3"/>
          <a:stretch>
            <a:fillRect/>
          </a:stretch>
        </p:blipFill>
        <p:spPr>
          <a:xfrm>
            <a:off x="570941" y="1484784"/>
            <a:ext cx="8002117" cy="4401164"/>
          </a:xfrm>
          <a:prstGeom prst="rect">
            <a:avLst/>
          </a:prstGeom>
        </p:spPr>
      </p:pic>
      <p:sp>
        <p:nvSpPr>
          <p:cNvPr id="6" name="TextBox 5"/>
          <p:cNvSpPr txBox="1"/>
          <p:nvPr/>
        </p:nvSpPr>
        <p:spPr>
          <a:xfrm>
            <a:off x="1043608" y="1014210"/>
            <a:ext cx="7128792" cy="307777"/>
          </a:xfrm>
          <a:prstGeom prst="rect">
            <a:avLst/>
          </a:prstGeom>
          <a:noFill/>
        </p:spPr>
        <p:txBody>
          <a:bodyPr wrap="square" rtlCol="0">
            <a:spAutoFit/>
          </a:bodyPr>
          <a:lstStyle/>
          <a:p>
            <a:pPr algn="ctr">
              <a:defRPr sz="1400" b="0" i="0" u="none" strike="noStrike" kern="1200" spc="0" baseline="0">
                <a:solidFill>
                  <a:prstClr val="black">
                    <a:lumMod val="65000"/>
                    <a:lumOff val="35000"/>
                  </a:prstClr>
                </a:solidFill>
                <a:latin typeface="+mn-lt"/>
                <a:ea typeface="+mn-ea"/>
                <a:cs typeface="+mn-cs"/>
              </a:defRPr>
            </a:pPr>
            <a:r>
              <a:rPr lang="en-SG" sz="1400" dirty="0">
                <a:solidFill>
                  <a:prstClr val="black">
                    <a:lumMod val="65000"/>
                    <a:lumOff val="35000"/>
                  </a:prstClr>
                </a:solidFill>
              </a:rPr>
              <a:t>Do you feel well respected and that you and your work are appreciated by ...?</a:t>
            </a:r>
          </a:p>
        </p:txBody>
      </p:sp>
      <p:sp>
        <p:nvSpPr>
          <p:cNvPr id="7" name="Rectangle 6"/>
          <p:cNvSpPr/>
          <p:nvPr/>
        </p:nvSpPr>
        <p:spPr>
          <a:xfrm>
            <a:off x="899592" y="1772816"/>
            <a:ext cx="7673466" cy="307777"/>
          </a:xfrm>
          <a:prstGeom prst="rect">
            <a:avLst/>
          </a:prstGeom>
        </p:spPr>
        <p:txBody>
          <a:bodyPr wrap="square">
            <a:spAutoFit/>
          </a:bodyPr>
          <a:lstStyle/>
          <a:p>
            <a:pPr>
              <a:tabLst>
                <a:tab pos="903288" algn="ctr"/>
                <a:tab pos="2778125" algn="ctr"/>
                <a:tab pos="4748213" algn="ctr"/>
                <a:tab pos="6635750" algn="ctr"/>
              </a:tabLst>
            </a:pPr>
            <a:r>
              <a:rPr lang="en-SG" sz="1400" b="1" dirty="0">
                <a:solidFill>
                  <a:srgbClr val="000000"/>
                </a:solidFill>
                <a:effectLst>
                  <a:outerShdw blurRad="38100" dist="38100" dir="2700000" algn="tl">
                    <a:srgbClr val="000000">
                      <a:alpha val="43137"/>
                    </a:srgbClr>
                  </a:outerShdw>
                </a:effectLst>
              </a:rPr>
              <a:t> 	1.29</a:t>
            </a:r>
            <a:r>
              <a:rPr lang="en-SG" sz="1400" b="1" dirty="0">
                <a:effectLst>
                  <a:outerShdw blurRad="38100" dist="38100" dir="2700000" algn="tl">
                    <a:srgbClr val="000000">
                      <a:alpha val="43137"/>
                    </a:srgbClr>
                  </a:outerShdw>
                </a:effectLst>
              </a:rPr>
              <a:t> 	</a:t>
            </a:r>
            <a:r>
              <a:rPr lang="en-SG" sz="1400" b="1" dirty="0">
                <a:solidFill>
                  <a:srgbClr val="000000"/>
                </a:solidFill>
                <a:effectLst>
                  <a:outerShdw blurRad="38100" dist="38100" dir="2700000" algn="tl">
                    <a:srgbClr val="000000">
                      <a:alpha val="43137"/>
                    </a:srgbClr>
                  </a:outerShdw>
                </a:effectLst>
              </a:rPr>
              <a:t>1.06</a:t>
            </a:r>
            <a:r>
              <a:rPr lang="en-SG" sz="1400" b="1" dirty="0">
                <a:effectLst>
                  <a:outerShdw blurRad="38100" dist="38100" dir="2700000" algn="tl">
                    <a:srgbClr val="000000">
                      <a:alpha val="43137"/>
                    </a:srgbClr>
                  </a:outerShdw>
                </a:effectLst>
              </a:rPr>
              <a:t> 	</a:t>
            </a:r>
            <a:r>
              <a:rPr lang="en-SG" sz="1400" b="1" dirty="0">
                <a:solidFill>
                  <a:srgbClr val="000000"/>
                </a:solidFill>
                <a:effectLst>
                  <a:outerShdw blurRad="38100" dist="38100" dir="2700000" algn="tl">
                    <a:srgbClr val="000000">
                      <a:alpha val="43137"/>
                    </a:srgbClr>
                  </a:outerShdw>
                </a:effectLst>
              </a:rPr>
              <a:t>0.88</a:t>
            </a:r>
            <a:r>
              <a:rPr lang="en-SG" sz="1400" b="1" dirty="0">
                <a:effectLst>
                  <a:outerShdw blurRad="38100" dist="38100" dir="2700000" algn="tl">
                    <a:srgbClr val="000000">
                      <a:alpha val="43137"/>
                    </a:srgbClr>
                  </a:outerShdw>
                </a:effectLst>
              </a:rPr>
              <a:t> 	</a:t>
            </a:r>
            <a:r>
              <a:rPr lang="en-SG" sz="1400" b="1" dirty="0">
                <a:solidFill>
                  <a:srgbClr val="000000"/>
                </a:solidFill>
                <a:effectLst>
                  <a:outerShdw blurRad="38100" dist="38100" dir="2700000" algn="tl">
                    <a:srgbClr val="000000">
                      <a:alpha val="43137"/>
                    </a:srgbClr>
                  </a:outerShdw>
                </a:effectLst>
              </a:rPr>
              <a:t>0.47</a:t>
            </a:r>
            <a:r>
              <a:rPr lang="en-SG" sz="1400" b="1" dirty="0">
                <a:effectLst>
                  <a:outerShdw blurRad="38100" dist="38100" dir="2700000" algn="tl">
                    <a:srgbClr val="000000">
                      <a:alpha val="43137"/>
                    </a:srgbClr>
                  </a:outerShdw>
                </a:effectLst>
              </a:rPr>
              <a:t> </a:t>
            </a:r>
          </a:p>
        </p:txBody>
      </p:sp>
      <p:sp>
        <p:nvSpPr>
          <p:cNvPr id="8" name="Rectangle 7"/>
          <p:cNvSpPr/>
          <p:nvPr/>
        </p:nvSpPr>
        <p:spPr>
          <a:xfrm>
            <a:off x="899592" y="3913311"/>
            <a:ext cx="7673466" cy="307777"/>
          </a:xfrm>
          <a:prstGeom prst="rect">
            <a:avLst/>
          </a:prstGeom>
        </p:spPr>
        <p:txBody>
          <a:bodyPr wrap="square">
            <a:spAutoFit/>
          </a:bodyPr>
          <a:lstStyle/>
          <a:p>
            <a:pPr>
              <a:tabLst>
                <a:tab pos="903288" algn="ctr"/>
                <a:tab pos="2778125" algn="ctr"/>
                <a:tab pos="4748213" algn="ctr"/>
                <a:tab pos="6635750" algn="ctr"/>
              </a:tabLst>
            </a:pPr>
            <a:r>
              <a:rPr lang="en-SG" sz="1400" b="1" dirty="0">
                <a:solidFill>
                  <a:srgbClr val="000000"/>
                </a:solidFill>
                <a:effectLst>
                  <a:outerShdw blurRad="38100" dist="38100" dir="2700000" algn="tl">
                    <a:srgbClr val="000000">
                      <a:alpha val="43137"/>
                    </a:srgbClr>
                  </a:outerShdw>
                </a:effectLst>
              </a:rPr>
              <a:t> 	0.23	0.33	-0.42	-0.36</a:t>
            </a:r>
          </a:p>
        </p:txBody>
      </p:sp>
      <p:sp>
        <p:nvSpPr>
          <p:cNvPr id="9" name="TextBox 8"/>
          <p:cNvSpPr txBox="1"/>
          <p:nvPr/>
        </p:nvSpPr>
        <p:spPr>
          <a:xfrm>
            <a:off x="327066" y="6074132"/>
            <a:ext cx="5013232" cy="523220"/>
          </a:xfrm>
          <a:prstGeom prst="rect">
            <a:avLst/>
          </a:prstGeom>
          <a:noFill/>
        </p:spPr>
        <p:txBody>
          <a:bodyPr wrap="none" rtlCol="0">
            <a:spAutoFit/>
          </a:bodyPr>
          <a:lstStyle/>
          <a:p>
            <a:pPr>
              <a:tabLst>
                <a:tab pos="808038" algn="l"/>
              </a:tabLst>
            </a:pPr>
            <a:r>
              <a:rPr lang="en-SG" sz="1400" u="sng" dirty="0">
                <a:solidFill>
                  <a:prstClr val="black">
                    <a:lumMod val="65000"/>
                    <a:lumOff val="35000"/>
                  </a:prstClr>
                </a:solidFill>
              </a:rPr>
              <a:t>Remarks:</a:t>
            </a:r>
            <a:r>
              <a:rPr lang="en-SG" sz="1400" dirty="0">
                <a:solidFill>
                  <a:prstClr val="black">
                    <a:lumMod val="65000"/>
                    <a:lumOff val="35000"/>
                  </a:prstClr>
                </a:solidFill>
              </a:rPr>
              <a:t> 	*  weakly positively correlated to overall satisfaction</a:t>
            </a:r>
            <a:br>
              <a:rPr lang="en-SG" sz="1400" dirty="0">
                <a:solidFill>
                  <a:prstClr val="black">
                    <a:lumMod val="65000"/>
                    <a:lumOff val="35000"/>
                  </a:prstClr>
                </a:solidFill>
              </a:rPr>
            </a:br>
            <a:r>
              <a:rPr lang="en-SG" sz="1400" dirty="0">
                <a:solidFill>
                  <a:prstClr val="black">
                    <a:lumMod val="65000"/>
                    <a:lumOff val="35000"/>
                  </a:prstClr>
                </a:solidFill>
              </a:rPr>
              <a:t> 	</a:t>
            </a:r>
            <a:r>
              <a:rPr lang="en-SG" sz="1400" baseline="30000" dirty="0">
                <a:solidFill>
                  <a:prstClr val="black">
                    <a:lumMod val="65000"/>
                    <a:lumOff val="35000"/>
                  </a:prstClr>
                </a:solidFill>
              </a:rPr>
              <a:t>#</a:t>
            </a:r>
            <a:r>
              <a:rPr lang="en-SG" sz="1400" dirty="0">
                <a:solidFill>
                  <a:prstClr val="black">
                    <a:lumMod val="65000"/>
                    <a:lumOff val="35000"/>
                  </a:prstClr>
                </a:solidFill>
              </a:rPr>
              <a:t>   weakly positively correlated to academic satisfaction</a:t>
            </a:r>
          </a:p>
        </p:txBody>
      </p:sp>
      <p:sp>
        <p:nvSpPr>
          <p:cNvPr id="10" name="TextBox 9"/>
          <p:cNvSpPr txBox="1"/>
          <p:nvPr/>
        </p:nvSpPr>
        <p:spPr>
          <a:xfrm>
            <a:off x="4499992" y="3481263"/>
            <a:ext cx="697037" cy="523220"/>
          </a:xfrm>
          <a:prstGeom prst="rect">
            <a:avLst/>
          </a:prstGeom>
          <a:noFill/>
        </p:spPr>
        <p:txBody>
          <a:bodyPr wrap="square" rtlCol="0">
            <a:spAutoFit/>
          </a:bodyPr>
          <a:lstStyle/>
          <a:p>
            <a:r>
              <a:rPr lang="en-SG" sz="1400" dirty="0">
                <a:solidFill>
                  <a:prstClr val="black">
                    <a:lumMod val="65000"/>
                    <a:lumOff val="35000"/>
                  </a:prstClr>
                </a:solidFill>
              </a:rPr>
              <a:t>* </a:t>
            </a:r>
            <a:r>
              <a:rPr lang="en-SG" sz="1400" baseline="30000" dirty="0">
                <a:solidFill>
                  <a:prstClr val="black">
                    <a:lumMod val="65000"/>
                    <a:lumOff val="35000"/>
                  </a:prstClr>
                </a:solidFill>
              </a:rPr>
              <a:t># </a:t>
            </a:r>
            <a:endParaRPr lang="en-SG" sz="1400" dirty="0"/>
          </a:p>
          <a:p>
            <a:endParaRPr lang="en-SG" sz="1400" dirty="0"/>
          </a:p>
        </p:txBody>
      </p:sp>
      <p:sp>
        <p:nvSpPr>
          <p:cNvPr id="11" name="Rectangle 10"/>
          <p:cNvSpPr/>
          <p:nvPr/>
        </p:nvSpPr>
        <p:spPr>
          <a:xfrm>
            <a:off x="6177463" y="3644822"/>
            <a:ext cx="401072" cy="307777"/>
          </a:xfrm>
          <a:prstGeom prst="rect">
            <a:avLst/>
          </a:prstGeom>
        </p:spPr>
        <p:txBody>
          <a:bodyPr wrap="none">
            <a:spAutoFit/>
          </a:bodyPr>
          <a:lstStyle/>
          <a:p>
            <a:r>
              <a:rPr lang="en-SG" sz="1400" dirty="0">
                <a:solidFill>
                  <a:prstClr val="black">
                    <a:lumMod val="65000"/>
                    <a:lumOff val="35000"/>
                  </a:prstClr>
                </a:solidFill>
              </a:rPr>
              <a:t>* </a:t>
            </a:r>
            <a:r>
              <a:rPr lang="en-SG" sz="1400" baseline="30000" dirty="0">
                <a:solidFill>
                  <a:prstClr val="black">
                    <a:lumMod val="65000"/>
                    <a:lumOff val="35000"/>
                  </a:prstClr>
                </a:solidFill>
              </a:rPr>
              <a:t># </a:t>
            </a:r>
            <a:endParaRPr lang="en-SG" sz="1400" dirty="0"/>
          </a:p>
        </p:txBody>
      </p:sp>
      <p:sp>
        <p:nvSpPr>
          <p:cNvPr id="12" name="Rectangle 11"/>
          <p:cNvSpPr/>
          <p:nvPr/>
        </p:nvSpPr>
        <p:spPr>
          <a:xfrm>
            <a:off x="4139952" y="5642084"/>
            <a:ext cx="373820" cy="307777"/>
          </a:xfrm>
          <a:prstGeom prst="rect">
            <a:avLst/>
          </a:prstGeom>
        </p:spPr>
        <p:txBody>
          <a:bodyPr wrap="none">
            <a:spAutoFit/>
          </a:bodyPr>
          <a:lstStyle/>
          <a:p>
            <a:r>
              <a:rPr lang="en-SG" sz="1400" dirty="0">
                <a:solidFill>
                  <a:prstClr val="black">
                    <a:lumMod val="65000"/>
                    <a:lumOff val="35000"/>
                  </a:prstClr>
                </a:solidFill>
              </a:rPr>
              <a:t>* </a:t>
            </a:r>
            <a:r>
              <a:rPr lang="en-SG" sz="1400" baseline="30000" dirty="0">
                <a:solidFill>
                  <a:prstClr val="black">
                    <a:lumMod val="65000"/>
                    <a:lumOff val="35000"/>
                  </a:prstClr>
                </a:solidFill>
              </a:rPr>
              <a:t>#</a:t>
            </a:r>
            <a:endParaRPr lang="en-SG" sz="1400" dirty="0"/>
          </a:p>
        </p:txBody>
      </p:sp>
      <p:sp>
        <p:nvSpPr>
          <p:cNvPr id="13" name="Rectangle 12"/>
          <p:cNvSpPr/>
          <p:nvPr/>
        </p:nvSpPr>
        <p:spPr>
          <a:xfrm>
            <a:off x="6240782" y="5641503"/>
            <a:ext cx="274434" cy="307777"/>
          </a:xfrm>
          <a:prstGeom prst="rect">
            <a:avLst/>
          </a:prstGeom>
        </p:spPr>
        <p:txBody>
          <a:bodyPr wrap="none">
            <a:spAutoFit/>
          </a:bodyPr>
          <a:lstStyle/>
          <a:p>
            <a:r>
              <a:rPr lang="en-SG" sz="1400" dirty="0">
                <a:solidFill>
                  <a:prstClr val="black">
                    <a:lumMod val="65000"/>
                    <a:lumOff val="35000"/>
                  </a:prstClr>
                </a:solidFill>
              </a:rPr>
              <a:t>*</a:t>
            </a:r>
            <a:endParaRPr lang="en-SG" sz="1400" dirty="0"/>
          </a:p>
        </p:txBody>
      </p:sp>
      <p:sp>
        <p:nvSpPr>
          <p:cNvPr id="14" name="Rectangle 13"/>
          <p:cNvSpPr/>
          <p:nvPr/>
        </p:nvSpPr>
        <p:spPr>
          <a:xfrm>
            <a:off x="8330014" y="5644643"/>
            <a:ext cx="274434" cy="307777"/>
          </a:xfrm>
          <a:prstGeom prst="rect">
            <a:avLst/>
          </a:prstGeom>
        </p:spPr>
        <p:txBody>
          <a:bodyPr wrap="none">
            <a:spAutoFit/>
          </a:bodyPr>
          <a:lstStyle/>
          <a:p>
            <a:r>
              <a:rPr lang="en-SG" sz="1400" dirty="0">
                <a:solidFill>
                  <a:prstClr val="black">
                    <a:lumMod val="65000"/>
                    <a:lumOff val="35000"/>
                  </a:prstClr>
                </a:solidFill>
              </a:rPr>
              <a:t>*</a:t>
            </a:r>
            <a:endParaRPr lang="en-SG" sz="1400" dirty="0"/>
          </a:p>
        </p:txBody>
      </p:sp>
      <p:sp>
        <p:nvSpPr>
          <p:cNvPr id="15" name="Rectangle 14"/>
          <p:cNvSpPr/>
          <p:nvPr/>
        </p:nvSpPr>
        <p:spPr>
          <a:xfrm>
            <a:off x="2392439" y="3490934"/>
            <a:ext cx="271228" cy="307777"/>
          </a:xfrm>
          <a:prstGeom prst="rect">
            <a:avLst/>
          </a:prstGeom>
        </p:spPr>
        <p:txBody>
          <a:bodyPr wrap="none">
            <a:spAutoFit/>
          </a:bodyPr>
          <a:lstStyle/>
          <a:p>
            <a:r>
              <a:rPr lang="en-SG" sz="1400" baseline="30000" dirty="0">
                <a:solidFill>
                  <a:prstClr val="black">
                    <a:lumMod val="65000"/>
                    <a:lumOff val="35000"/>
                  </a:prstClr>
                </a:solidFill>
              </a:rPr>
              <a:t># </a:t>
            </a:r>
            <a:endParaRPr lang="en-SG" sz="1400" dirty="0"/>
          </a:p>
        </p:txBody>
      </p:sp>
      <p:sp>
        <p:nvSpPr>
          <p:cNvPr id="16" name="Rectangle 15"/>
          <p:cNvSpPr/>
          <p:nvPr/>
        </p:nvSpPr>
        <p:spPr>
          <a:xfrm>
            <a:off x="5378881" y="6079560"/>
            <a:ext cx="2217455" cy="523220"/>
          </a:xfrm>
          <a:prstGeom prst="rect">
            <a:avLst/>
          </a:prstGeom>
        </p:spPr>
        <p:txBody>
          <a:bodyPr wrap="square">
            <a:spAutoFit/>
          </a:bodyPr>
          <a:lstStyle/>
          <a:p>
            <a:pPr>
              <a:tabLst>
                <a:tab pos="903288" algn="ctr"/>
                <a:tab pos="2778125" algn="ctr"/>
                <a:tab pos="4748213" algn="ctr"/>
                <a:tab pos="6635750" algn="ctr"/>
              </a:tabLst>
            </a:pPr>
            <a:r>
              <a:rPr lang="en-SG" sz="1400" b="1" dirty="0">
                <a:solidFill>
                  <a:srgbClr val="000000"/>
                </a:solidFill>
                <a:effectLst>
                  <a:outerShdw blurRad="38100" dist="38100" dir="2700000" algn="tl">
                    <a:srgbClr val="000000">
                      <a:alpha val="43137"/>
                    </a:srgbClr>
                  </a:outerShdw>
                </a:effectLst>
              </a:rPr>
              <a:t>Number indicating average on a scale from -2 to 2</a:t>
            </a:r>
          </a:p>
        </p:txBody>
      </p:sp>
    </p:spTree>
    <p:extLst>
      <p:ext uri="{BB962C8B-B14F-4D97-AF65-F5344CB8AC3E}">
        <p14:creationId xmlns:p14="http://schemas.microsoft.com/office/powerpoint/2010/main" val="3565688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Academic / research situation</a:t>
            </a:r>
          </a:p>
        </p:txBody>
      </p:sp>
      <p:graphicFrame>
        <p:nvGraphicFramePr>
          <p:cNvPr id="4" name="Chart 3"/>
          <p:cNvGraphicFramePr>
            <a:graphicFrameLocks/>
          </p:cNvGraphicFramePr>
          <p:nvPr>
            <p:extLst>
              <p:ext uri="{D42A27DB-BD31-4B8C-83A1-F6EECF244321}">
                <p14:modId xmlns:p14="http://schemas.microsoft.com/office/powerpoint/2010/main" val="2868669989"/>
              </p:ext>
            </p:extLst>
          </p:nvPr>
        </p:nvGraphicFramePr>
        <p:xfrm>
          <a:off x="209745" y="836712"/>
          <a:ext cx="4320000" cy="27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312425575"/>
              </p:ext>
            </p:extLst>
          </p:nvPr>
        </p:nvGraphicFramePr>
        <p:xfrm>
          <a:off x="4644008" y="836712"/>
          <a:ext cx="4320000" cy="27000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792088" y="4428430"/>
            <a:ext cx="3467584" cy="1952898"/>
          </a:xfrm>
          <a:prstGeom prst="rect">
            <a:avLst/>
          </a:prstGeom>
        </p:spPr>
      </p:pic>
      <p:sp>
        <p:nvSpPr>
          <p:cNvPr id="7" name="TextBox 6"/>
          <p:cNvSpPr txBox="1"/>
          <p:nvPr/>
        </p:nvSpPr>
        <p:spPr>
          <a:xfrm>
            <a:off x="0" y="3861048"/>
            <a:ext cx="4680520" cy="523220"/>
          </a:xfrm>
          <a:prstGeom prst="rect">
            <a:avLst/>
          </a:prstGeom>
          <a:noFill/>
        </p:spPr>
        <p:txBody>
          <a:bodyPr wrap="square" rtlCol="0">
            <a:spAutoFit/>
          </a:bodyPr>
          <a:lstStyle/>
          <a:p>
            <a:pPr algn="ctr"/>
            <a:r>
              <a:rPr lang="en-SG" sz="1400" dirty="0">
                <a:solidFill>
                  <a:prstClr val="black">
                    <a:lumMod val="65000"/>
                    <a:lumOff val="35000"/>
                  </a:prstClr>
                </a:solidFill>
              </a:rPr>
              <a:t>Do you have sufficient opportunities to interact or collaborate with other SUTD faculty, researchers &amp; PhD students?</a:t>
            </a:r>
          </a:p>
        </p:txBody>
      </p:sp>
      <p:pic>
        <p:nvPicPr>
          <p:cNvPr id="8" name="Picture 7"/>
          <p:cNvPicPr>
            <a:picLocks noChangeAspect="1"/>
          </p:cNvPicPr>
          <p:nvPr/>
        </p:nvPicPr>
        <p:blipFill>
          <a:blip r:embed="rId5"/>
          <a:stretch>
            <a:fillRect/>
          </a:stretch>
        </p:blipFill>
        <p:spPr>
          <a:xfrm>
            <a:off x="4761374" y="4266054"/>
            <a:ext cx="3962953" cy="1991003"/>
          </a:xfrm>
          <a:prstGeom prst="rect">
            <a:avLst/>
          </a:prstGeom>
        </p:spPr>
      </p:pic>
      <p:sp>
        <p:nvSpPr>
          <p:cNvPr id="9" name="TextBox 8"/>
          <p:cNvSpPr txBox="1"/>
          <p:nvPr/>
        </p:nvSpPr>
        <p:spPr>
          <a:xfrm>
            <a:off x="4641435" y="3861048"/>
            <a:ext cx="3706874" cy="307777"/>
          </a:xfrm>
          <a:prstGeom prst="rect">
            <a:avLst/>
          </a:prstGeom>
          <a:noFill/>
        </p:spPr>
        <p:txBody>
          <a:bodyPr wrap="square" rtlCol="0">
            <a:spAutoFit/>
          </a:bodyPr>
          <a:lstStyle/>
          <a:p>
            <a:pPr algn="ctr"/>
            <a:r>
              <a:rPr lang="en-SG" sz="1400" dirty="0">
                <a:solidFill>
                  <a:prstClr val="black">
                    <a:lumMod val="65000"/>
                    <a:lumOff val="35000"/>
                  </a:prstClr>
                </a:solidFill>
              </a:rPr>
              <a:t>Satisfaction with academic situation</a:t>
            </a:r>
          </a:p>
        </p:txBody>
      </p:sp>
      <p:sp>
        <p:nvSpPr>
          <p:cNvPr id="10" name="TextBox 9"/>
          <p:cNvSpPr txBox="1"/>
          <p:nvPr/>
        </p:nvSpPr>
        <p:spPr>
          <a:xfrm>
            <a:off x="4747909" y="6354286"/>
            <a:ext cx="3797386" cy="523220"/>
          </a:xfrm>
          <a:prstGeom prst="rect">
            <a:avLst/>
          </a:prstGeom>
          <a:noFill/>
        </p:spPr>
        <p:txBody>
          <a:bodyPr wrap="none" rtlCol="0">
            <a:spAutoFit/>
          </a:bodyPr>
          <a:lstStyle/>
          <a:p>
            <a:r>
              <a:rPr lang="en-SG" sz="1400" u="sng" dirty="0">
                <a:solidFill>
                  <a:prstClr val="black">
                    <a:lumMod val="65000"/>
                    <a:lumOff val="35000"/>
                  </a:prstClr>
                </a:solidFill>
              </a:rPr>
              <a:t>Remark:</a:t>
            </a:r>
            <a:r>
              <a:rPr lang="en-SG" sz="1400" dirty="0">
                <a:solidFill>
                  <a:prstClr val="black">
                    <a:lumMod val="65000"/>
                    <a:lumOff val="35000"/>
                  </a:prstClr>
                </a:solidFill>
              </a:rPr>
              <a:t> academic satisfaction strongly positively </a:t>
            </a:r>
            <a:br>
              <a:rPr lang="en-SG" sz="1400" dirty="0">
                <a:solidFill>
                  <a:prstClr val="black">
                    <a:lumMod val="65000"/>
                    <a:lumOff val="35000"/>
                  </a:prstClr>
                </a:solidFill>
              </a:rPr>
            </a:br>
            <a:r>
              <a:rPr lang="en-SG" sz="1400" dirty="0">
                <a:solidFill>
                  <a:prstClr val="black">
                    <a:lumMod val="65000"/>
                    <a:lumOff val="35000"/>
                  </a:prstClr>
                </a:solidFill>
              </a:rPr>
              <a:t>correlated overall satisfaction</a:t>
            </a:r>
          </a:p>
        </p:txBody>
      </p:sp>
    </p:spTree>
    <p:extLst>
      <p:ext uri="{BB962C8B-B14F-4D97-AF65-F5344CB8AC3E}">
        <p14:creationId xmlns:p14="http://schemas.microsoft.com/office/powerpoint/2010/main" val="3327341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Research situation comments</a:t>
            </a:r>
          </a:p>
        </p:txBody>
      </p:sp>
      <p:sp>
        <p:nvSpPr>
          <p:cNvPr id="3" name="Content Placeholder 2"/>
          <p:cNvSpPr>
            <a:spLocks noGrp="1"/>
          </p:cNvSpPr>
          <p:nvPr>
            <p:ph sz="half" idx="2"/>
          </p:nvPr>
        </p:nvSpPr>
        <p:spPr/>
        <p:txBody>
          <a:bodyPr>
            <a:normAutofit/>
          </a:bodyPr>
          <a:lstStyle/>
          <a:p>
            <a:r>
              <a:rPr lang="en-SG" sz="2000" dirty="0"/>
              <a:t>“Unfortunately, a lot of my time wasted for administrative and unnecessary rules and formalities in SUTD.”</a:t>
            </a:r>
          </a:p>
          <a:p>
            <a:r>
              <a:rPr lang="en-SG" sz="2000" dirty="0"/>
              <a:t>“I have no chance to communicate with others ... Therefore, I feel quite alone here, and I am planning to leave. I know two other Postdocs, they are in the same situation. They also planning to leave. We have ambitions in academic, and we could learn much in SUTD. One year would be good to stay here. Staying more than two years, our research career will be definitely destroyed.”</a:t>
            </a:r>
          </a:p>
          <a:p>
            <a:r>
              <a:rPr lang="en-SG" sz="2000" dirty="0"/>
              <a:t>“Postdocs at SUTD bear little to none consideration by a management that is mostly concerned about the good name of the University and their reputation rather than supporting academics and researchers”</a:t>
            </a:r>
          </a:p>
        </p:txBody>
      </p:sp>
    </p:spTree>
    <p:extLst>
      <p:ext uri="{BB962C8B-B14F-4D97-AF65-F5344CB8AC3E}">
        <p14:creationId xmlns:p14="http://schemas.microsoft.com/office/powerpoint/2010/main" val="2425395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&amp; lab environment</a:t>
            </a:r>
          </a:p>
        </p:txBody>
      </p:sp>
      <p:grpSp>
        <p:nvGrpSpPr>
          <p:cNvPr id="15" name="Group 14"/>
          <p:cNvGrpSpPr>
            <a:grpSpLocks noChangeAspect="1"/>
          </p:cNvGrpSpPr>
          <p:nvPr/>
        </p:nvGrpSpPr>
        <p:grpSpPr>
          <a:xfrm>
            <a:off x="5217249" y="4005064"/>
            <a:ext cx="3772392" cy="2520000"/>
            <a:chOff x="2459594" y="4077072"/>
            <a:chExt cx="4094238" cy="2734998"/>
          </a:xfrm>
        </p:grpSpPr>
        <p:pic>
          <p:nvPicPr>
            <p:cNvPr id="6" name="Picture 5"/>
            <p:cNvPicPr>
              <a:picLocks noChangeAspect="1"/>
            </p:cNvPicPr>
            <p:nvPr/>
          </p:nvPicPr>
          <p:blipFill>
            <a:blip r:embed="rId3"/>
            <a:stretch>
              <a:fillRect/>
            </a:stretch>
          </p:blipFill>
          <p:spPr>
            <a:xfrm>
              <a:off x="4563107" y="4240320"/>
              <a:ext cx="1990725" cy="2571750"/>
            </a:xfrm>
            <a:prstGeom prst="rect">
              <a:avLst/>
            </a:prstGeom>
          </p:spPr>
        </p:pic>
        <p:pic>
          <p:nvPicPr>
            <p:cNvPr id="8" name="Picture 7"/>
            <p:cNvPicPr>
              <a:picLocks noChangeAspect="1"/>
            </p:cNvPicPr>
            <p:nvPr/>
          </p:nvPicPr>
          <p:blipFill rotWithShape="1">
            <a:blip r:embed="rId4"/>
            <a:srcRect l="80772" b="3645"/>
            <a:stretch/>
          </p:blipFill>
          <p:spPr>
            <a:xfrm>
              <a:off x="3098025" y="4077072"/>
              <a:ext cx="1525613" cy="2734998"/>
            </a:xfrm>
            <a:prstGeom prst="rect">
              <a:avLst/>
            </a:prstGeom>
          </p:spPr>
        </p:pic>
        <p:pic>
          <p:nvPicPr>
            <p:cNvPr id="9" name="Picture 8"/>
            <p:cNvPicPr>
              <a:picLocks noChangeAspect="1"/>
            </p:cNvPicPr>
            <p:nvPr/>
          </p:nvPicPr>
          <p:blipFill rotWithShape="1">
            <a:blip r:embed="rId4"/>
            <a:srcRect t="10950" r="91904" b="3678"/>
            <a:stretch/>
          </p:blipFill>
          <p:spPr>
            <a:xfrm>
              <a:off x="2459594" y="4388847"/>
              <a:ext cx="642392" cy="2423223"/>
            </a:xfrm>
            <a:prstGeom prst="rect">
              <a:avLst/>
            </a:prstGeom>
          </p:spPr>
        </p:pic>
      </p:grpSp>
      <p:pic>
        <p:nvPicPr>
          <p:cNvPr id="13" name="Picture 12"/>
          <p:cNvPicPr>
            <a:picLocks noChangeAspect="1"/>
          </p:cNvPicPr>
          <p:nvPr/>
        </p:nvPicPr>
        <p:blipFill rotWithShape="1">
          <a:blip r:embed="rId4"/>
          <a:srcRect r="23766" b="89853"/>
          <a:stretch/>
        </p:blipFill>
        <p:spPr>
          <a:xfrm>
            <a:off x="3655652" y="1379098"/>
            <a:ext cx="5292000" cy="252000"/>
          </a:xfrm>
          <a:prstGeom prst="rect">
            <a:avLst/>
          </a:prstGeom>
        </p:spPr>
      </p:pic>
      <p:sp>
        <p:nvSpPr>
          <p:cNvPr id="14" name="TextBox 13"/>
          <p:cNvSpPr txBox="1"/>
          <p:nvPr/>
        </p:nvSpPr>
        <p:spPr>
          <a:xfrm>
            <a:off x="4448215" y="974619"/>
            <a:ext cx="3706874" cy="307777"/>
          </a:xfrm>
          <a:prstGeom prst="rect">
            <a:avLst/>
          </a:prstGeom>
          <a:noFill/>
        </p:spPr>
        <p:txBody>
          <a:bodyPr wrap="square" rtlCol="0">
            <a:spAutoFit/>
          </a:bodyPr>
          <a:lstStyle/>
          <a:p>
            <a:pPr algn="ctr"/>
            <a:r>
              <a:rPr lang="en-US" sz="1400" dirty="0">
                <a:solidFill>
                  <a:prstClr val="black">
                    <a:lumMod val="65000"/>
                    <a:lumOff val="35000"/>
                  </a:prstClr>
                </a:solidFill>
              </a:rPr>
              <a:t>Do you feel that your office/lab environment ...?</a:t>
            </a:r>
            <a:endParaRPr lang="en-SG" sz="1400" dirty="0">
              <a:solidFill>
                <a:prstClr val="black">
                  <a:lumMod val="65000"/>
                  <a:lumOff val="35000"/>
                </a:prstClr>
              </a:solidFill>
            </a:endParaRPr>
          </a:p>
        </p:txBody>
      </p:sp>
      <p:pic>
        <p:nvPicPr>
          <p:cNvPr id="4" name="Picture 3"/>
          <p:cNvPicPr>
            <a:picLocks noChangeAspect="1"/>
          </p:cNvPicPr>
          <p:nvPr/>
        </p:nvPicPr>
        <p:blipFill rotWithShape="1">
          <a:blip r:embed="rId4"/>
          <a:srcRect t="11209" r="23766"/>
          <a:stretch/>
        </p:blipFill>
        <p:spPr>
          <a:xfrm>
            <a:off x="3434888" y="1824501"/>
            <a:ext cx="5529600" cy="2304000"/>
          </a:xfrm>
          <a:prstGeom prst="rect">
            <a:avLst/>
          </a:prstGeom>
        </p:spPr>
      </p:pic>
      <p:pic>
        <p:nvPicPr>
          <p:cNvPr id="10" name="Picture 9"/>
          <p:cNvPicPr>
            <a:picLocks noChangeAspect="1"/>
          </p:cNvPicPr>
          <p:nvPr/>
        </p:nvPicPr>
        <p:blipFill>
          <a:blip r:embed="rId5"/>
          <a:stretch>
            <a:fillRect/>
          </a:stretch>
        </p:blipFill>
        <p:spPr>
          <a:xfrm>
            <a:off x="293328" y="4329815"/>
            <a:ext cx="3775691" cy="1980000"/>
          </a:xfrm>
          <a:prstGeom prst="rect">
            <a:avLst/>
          </a:prstGeom>
        </p:spPr>
      </p:pic>
      <p:sp>
        <p:nvSpPr>
          <p:cNvPr id="11" name="TextBox 10"/>
          <p:cNvSpPr txBox="1"/>
          <p:nvPr/>
        </p:nvSpPr>
        <p:spPr>
          <a:xfrm>
            <a:off x="293328" y="3974612"/>
            <a:ext cx="3706874" cy="307777"/>
          </a:xfrm>
          <a:prstGeom prst="rect">
            <a:avLst/>
          </a:prstGeom>
          <a:noFill/>
        </p:spPr>
        <p:txBody>
          <a:bodyPr wrap="square" rtlCol="0">
            <a:spAutoFit/>
          </a:bodyPr>
          <a:lstStyle/>
          <a:p>
            <a:pPr algn="ctr"/>
            <a:r>
              <a:rPr lang="en-US" sz="1400" dirty="0">
                <a:solidFill>
                  <a:prstClr val="black">
                    <a:lumMod val="65000"/>
                    <a:lumOff val="35000"/>
                  </a:prstClr>
                </a:solidFill>
              </a:rPr>
              <a:t>Where are you seated?</a:t>
            </a:r>
            <a:endParaRPr lang="en-SG" sz="1400" dirty="0">
              <a:solidFill>
                <a:prstClr val="black">
                  <a:lumMod val="65000"/>
                  <a:lumOff val="35000"/>
                </a:prstClr>
              </a:solidFill>
            </a:endParaRPr>
          </a:p>
        </p:txBody>
      </p:sp>
      <p:pic>
        <p:nvPicPr>
          <p:cNvPr id="5" name="Picture 4"/>
          <p:cNvPicPr>
            <a:picLocks noChangeAspect="1"/>
          </p:cNvPicPr>
          <p:nvPr/>
        </p:nvPicPr>
        <p:blipFill>
          <a:blip r:embed="rId6"/>
          <a:stretch>
            <a:fillRect/>
          </a:stretch>
        </p:blipFill>
        <p:spPr>
          <a:xfrm>
            <a:off x="22109" y="1649341"/>
            <a:ext cx="1943429" cy="1907605"/>
          </a:xfrm>
          <a:prstGeom prst="rect">
            <a:avLst/>
          </a:prstGeom>
        </p:spPr>
      </p:pic>
      <p:pic>
        <p:nvPicPr>
          <p:cNvPr id="7" name="Picture 6"/>
          <p:cNvPicPr>
            <a:picLocks noChangeAspect="1"/>
          </p:cNvPicPr>
          <p:nvPr/>
        </p:nvPicPr>
        <p:blipFill>
          <a:blip r:embed="rId7"/>
          <a:stretch>
            <a:fillRect/>
          </a:stretch>
        </p:blipFill>
        <p:spPr>
          <a:xfrm>
            <a:off x="2004615" y="1944987"/>
            <a:ext cx="1487265" cy="1316315"/>
          </a:xfrm>
          <a:prstGeom prst="rect">
            <a:avLst/>
          </a:prstGeom>
        </p:spPr>
      </p:pic>
      <p:sp>
        <p:nvSpPr>
          <p:cNvPr id="16" name="TextBox 15"/>
          <p:cNvSpPr txBox="1"/>
          <p:nvPr/>
        </p:nvSpPr>
        <p:spPr>
          <a:xfrm>
            <a:off x="22109" y="1124744"/>
            <a:ext cx="3706874" cy="523220"/>
          </a:xfrm>
          <a:prstGeom prst="rect">
            <a:avLst/>
          </a:prstGeom>
          <a:noFill/>
        </p:spPr>
        <p:txBody>
          <a:bodyPr wrap="square" rtlCol="0">
            <a:spAutoFit/>
          </a:bodyPr>
          <a:lstStyle/>
          <a:p>
            <a:pPr algn="ctr"/>
            <a:r>
              <a:rPr lang="en-SG" sz="1400" dirty="0">
                <a:solidFill>
                  <a:prstClr val="black">
                    <a:lumMod val="65000"/>
                    <a:lumOff val="35000"/>
                  </a:prstClr>
                </a:solidFill>
              </a:rPr>
              <a:t>Do you sit together with your </a:t>
            </a:r>
            <a:br>
              <a:rPr lang="en-SG" sz="1400" dirty="0">
                <a:solidFill>
                  <a:prstClr val="black">
                    <a:lumMod val="65000"/>
                    <a:lumOff val="35000"/>
                  </a:prstClr>
                </a:solidFill>
              </a:rPr>
            </a:br>
            <a:r>
              <a:rPr lang="en-SG" sz="1400" dirty="0">
                <a:solidFill>
                  <a:prstClr val="black">
                    <a:lumMod val="65000"/>
                    <a:lumOff val="35000"/>
                  </a:prstClr>
                </a:solidFill>
              </a:rPr>
              <a:t>supervisor's group / lab members?</a:t>
            </a:r>
          </a:p>
        </p:txBody>
      </p:sp>
      <p:sp>
        <p:nvSpPr>
          <p:cNvPr id="3" name="TextBox 2"/>
          <p:cNvSpPr txBox="1"/>
          <p:nvPr/>
        </p:nvSpPr>
        <p:spPr>
          <a:xfrm>
            <a:off x="4240620" y="1854853"/>
            <a:ext cx="4535429" cy="338554"/>
          </a:xfrm>
          <a:prstGeom prst="rect">
            <a:avLst/>
          </a:prstGeom>
          <a:noFill/>
        </p:spPr>
        <p:txBody>
          <a:bodyPr wrap="square" rtlCol="0">
            <a:spAutoFit/>
          </a:bodyPr>
          <a:lstStyle/>
          <a:p>
            <a:r>
              <a:rPr lang="en-SG" sz="1600" b="1" dirty="0">
                <a:effectLst>
                  <a:outerShdw blurRad="38100" dist="38100" dir="2700000" algn="tl">
                    <a:srgbClr val="000000">
                      <a:alpha val="43137"/>
                    </a:srgbClr>
                  </a:outerShdw>
                </a:effectLst>
              </a:rPr>
              <a:t>-0.24                               -0.09                              0.12 </a:t>
            </a:r>
          </a:p>
        </p:txBody>
      </p:sp>
      <p:sp>
        <p:nvSpPr>
          <p:cNvPr id="17" name="TextBox 16"/>
          <p:cNvSpPr txBox="1"/>
          <p:nvPr/>
        </p:nvSpPr>
        <p:spPr>
          <a:xfrm>
            <a:off x="6084168" y="4295126"/>
            <a:ext cx="2839148" cy="338554"/>
          </a:xfrm>
          <a:prstGeom prst="rect">
            <a:avLst/>
          </a:prstGeom>
          <a:noFill/>
        </p:spPr>
        <p:txBody>
          <a:bodyPr wrap="square" rtlCol="0">
            <a:spAutoFit/>
          </a:bodyPr>
          <a:lstStyle/>
          <a:p>
            <a:r>
              <a:rPr lang="en-SG" sz="1600" b="1" dirty="0">
                <a:effectLst>
                  <a:outerShdw blurRad="38100" dist="38100" dir="2700000" algn="tl">
                    <a:srgbClr val="000000">
                      <a:alpha val="43137"/>
                    </a:srgbClr>
                  </a:outerShdw>
                </a:effectLst>
              </a:rPr>
              <a:t> 0.15                          -0.33 </a:t>
            </a:r>
          </a:p>
        </p:txBody>
      </p:sp>
    </p:spTree>
    <p:extLst>
      <p:ext uri="{BB962C8B-B14F-4D97-AF65-F5344CB8AC3E}">
        <p14:creationId xmlns:p14="http://schemas.microsoft.com/office/powerpoint/2010/main" val="3916404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Supervisor Location (Cont’d)</a:t>
            </a:r>
          </a:p>
        </p:txBody>
      </p:sp>
      <p:sp>
        <p:nvSpPr>
          <p:cNvPr id="3" name="Content Placeholder 2"/>
          <p:cNvSpPr>
            <a:spLocks noGrp="1"/>
          </p:cNvSpPr>
          <p:nvPr>
            <p:ph sz="half" idx="2"/>
          </p:nvPr>
        </p:nvSpPr>
        <p:spPr>
          <a:xfrm>
            <a:off x="186758" y="836712"/>
            <a:ext cx="8784976" cy="5472608"/>
          </a:xfrm>
        </p:spPr>
        <p:txBody>
          <a:bodyPr>
            <a:normAutofit/>
          </a:bodyPr>
          <a:lstStyle/>
          <a:p>
            <a:pPr marL="0" indent="0">
              <a:buNone/>
            </a:pPr>
            <a:r>
              <a:rPr lang="en-US" sz="2000" b="1" dirty="0"/>
              <a:t>If person answered “No” in previous slide: Does this impact your work, life, or integration at SUTD?</a:t>
            </a:r>
          </a:p>
          <a:p>
            <a:pPr marL="0" indent="0">
              <a:buNone/>
            </a:pPr>
            <a:r>
              <a:rPr lang="en-US" sz="2000" b="1" dirty="0"/>
              <a:t>Relevant Comments</a:t>
            </a:r>
          </a:p>
          <a:p>
            <a:r>
              <a:rPr lang="en-US" sz="2000" dirty="0"/>
              <a:t>“Yes, I think being separated from the rest of my research group does not help for research/social interactions.”</a:t>
            </a:r>
          </a:p>
          <a:p>
            <a:r>
              <a:rPr lang="en-US" sz="2000" dirty="0"/>
              <a:t>“Not sitting with group leads to less communication, less assistance and friendship with peers”</a:t>
            </a:r>
          </a:p>
          <a:p>
            <a:r>
              <a:rPr lang="en-US" sz="2000" dirty="0"/>
              <a:t>“Actually, students, </a:t>
            </a:r>
            <a:r>
              <a:rPr lang="en-US" sz="2000" dirty="0" err="1"/>
              <a:t>Ph.Ds</a:t>
            </a:r>
            <a:r>
              <a:rPr lang="en-US" sz="2000" dirty="0"/>
              <a:t> and postdocs are separated from professors. This make us hard to meet any other professors to discuss…”</a:t>
            </a:r>
          </a:p>
          <a:p>
            <a:r>
              <a:rPr lang="en-US" sz="2000" dirty="0"/>
              <a:t>“…Nobody in the room is from my research team. Officemates don't connect with each other because a conversation disturbs 31 other people. The postdoc / GSC offices at SUTD really just feel like an "afterthought", and I don't find them conducive to productivity or community at all. In fact, I almost never use the office these days, preferring to work in the library.”</a:t>
            </a:r>
          </a:p>
          <a:p>
            <a:endParaRPr lang="en-US" sz="2000" dirty="0"/>
          </a:p>
        </p:txBody>
      </p:sp>
    </p:spTree>
    <p:extLst>
      <p:ext uri="{BB962C8B-B14F-4D97-AF65-F5344CB8AC3E}">
        <p14:creationId xmlns:p14="http://schemas.microsoft.com/office/powerpoint/2010/main" val="2921558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Administrative assistance</a:t>
            </a:r>
          </a:p>
        </p:txBody>
      </p:sp>
      <p:sp>
        <p:nvSpPr>
          <p:cNvPr id="6" name="TextBox 5"/>
          <p:cNvSpPr txBox="1"/>
          <p:nvPr/>
        </p:nvSpPr>
        <p:spPr>
          <a:xfrm>
            <a:off x="2123728" y="971705"/>
            <a:ext cx="4457313" cy="307777"/>
          </a:xfrm>
          <a:prstGeom prst="rect">
            <a:avLst/>
          </a:prstGeom>
          <a:noFill/>
        </p:spPr>
        <p:txBody>
          <a:bodyPr wrap="square" rtlCol="0">
            <a:spAutoFit/>
          </a:bodyPr>
          <a:lstStyle/>
          <a:p>
            <a:pPr algn="ctr"/>
            <a:r>
              <a:rPr lang="en-US" sz="1400" dirty="0">
                <a:solidFill>
                  <a:prstClr val="black">
                    <a:lumMod val="65000"/>
                    <a:lumOff val="35000"/>
                  </a:prstClr>
                </a:solidFill>
              </a:rPr>
              <a:t>Points of contact for general administrative assistance</a:t>
            </a:r>
            <a:endParaRPr lang="en-SG" sz="1400" dirty="0">
              <a:solidFill>
                <a:prstClr val="black">
                  <a:lumMod val="65000"/>
                  <a:lumOff val="35000"/>
                </a:prstClr>
              </a:solidFill>
            </a:endParaRPr>
          </a:p>
        </p:txBody>
      </p:sp>
      <p:sp>
        <p:nvSpPr>
          <p:cNvPr id="7" name="TextBox 6"/>
          <p:cNvSpPr txBox="1"/>
          <p:nvPr/>
        </p:nvSpPr>
        <p:spPr>
          <a:xfrm>
            <a:off x="240306" y="3841884"/>
            <a:ext cx="4457313" cy="523220"/>
          </a:xfrm>
          <a:prstGeom prst="rect">
            <a:avLst/>
          </a:prstGeom>
          <a:noFill/>
        </p:spPr>
        <p:txBody>
          <a:bodyPr wrap="square" rtlCol="0">
            <a:spAutoFit/>
          </a:bodyPr>
          <a:lstStyle/>
          <a:p>
            <a:pPr algn="ctr"/>
            <a:r>
              <a:rPr lang="en-US" sz="1400" dirty="0">
                <a:solidFill>
                  <a:prstClr val="black">
                    <a:lumMod val="65000"/>
                    <a:lumOff val="35000"/>
                  </a:prstClr>
                </a:solidFill>
              </a:rPr>
              <a:t>How easy is it to find help </a:t>
            </a:r>
            <a:br>
              <a:rPr lang="en-US" sz="1400" dirty="0">
                <a:solidFill>
                  <a:prstClr val="black">
                    <a:lumMod val="65000"/>
                    <a:lumOff val="35000"/>
                  </a:prstClr>
                </a:solidFill>
              </a:rPr>
            </a:br>
            <a:r>
              <a:rPr lang="en-US" sz="1400" dirty="0">
                <a:solidFill>
                  <a:prstClr val="black">
                    <a:lumMod val="65000"/>
                    <a:lumOff val="35000"/>
                  </a:prstClr>
                </a:solidFill>
              </a:rPr>
              <a:t>for administrative issues?</a:t>
            </a:r>
            <a:endParaRPr lang="en-SG" sz="1400" dirty="0">
              <a:solidFill>
                <a:prstClr val="black">
                  <a:lumMod val="65000"/>
                  <a:lumOff val="35000"/>
                </a:prstClr>
              </a:solidFill>
            </a:endParaRPr>
          </a:p>
        </p:txBody>
      </p:sp>
      <p:pic>
        <p:nvPicPr>
          <p:cNvPr id="9" name="Picture 8"/>
          <p:cNvPicPr>
            <a:picLocks noChangeAspect="1"/>
          </p:cNvPicPr>
          <p:nvPr/>
        </p:nvPicPr>
        <p:blipFill>
          <a:blip r:embed="rId2"/>
          <a:stretch>
            <a:fillRect/>
          </a:stretch>
        </p:blipFill>
        <p:spPr>
          <a:xfrm>
            <a:off x="1596690" y="1435851"/>
            <a:ext cx="5762625" cy="2047875"/>
          </a:xfrm>
          <a:prstGeom prst="rect">
            <a:avLst/>
          </a:prstGeom>
        </p:spPr>
      </p:pic>
      <p:pic>
        <p:nvPicPr>
          <p:cNvPr id="10" name="Picture 9"/>
          <p:cNvPicPr>
            <a:picLocks noChangeAspect="1"/>
          </p:cNvPicPr>
          <p:nvPr/>
        </p:nvPicPr>
        <p:blipFill>
          <a:blip r:embed="rId3"/>
          <a:stretch>
            <a:fillRect/>
          </a:stretch>
        </p:blipFill>
        <p:spPr>
          <a:xfrm>
            <a:off x="890579" y="4471092"/>
            <a:ext cx="2905530" cy="2000529"/>
          </a:xfrm>
          <a:prstGeom prst="rect">
            <a:avLst/>
          </a:prstGeom>
        </p:spPr>
      </p:pic>
      <p:pic>
        <p:nvPicPr>
          <p:cNvPr id="12" name="Picture 11"/>
          <p:cNvPicPr>
            <a:picLocks noChangeAspect="1"/>
          </p:cNvPicPr>
          <p:nvPr/>
        </p:nvPicPr>
        <p:blipFill>
          <a:blip r:embed="rId4"/>
          <a:stretch>
            <a:fillRect/>
          </a:stretch>
        </p:blipFill>
        <p:spPr>
          <a:xfrm>
            <a:off x="5355600" y="4481753"/>
            <a:ext cx="2924583" cy="1962424"/>
          </a:xfrm>
          <a:prstGeom prst="rect">
            <a:avLst/>
          </a:prstGeom>
        </p:spPr>
      </p:pic>
      <p:sp>
        <p:nvSpPr>
          <p:cNvPr id="13" name="TextBox 12"/>
          <p:cNvSpPr txBox="1"/>
          <p:nvPr/>
        </p:nvSpPr>
        <p:spPr>
          <a:xfrm>
            <a:off x="4219143" y="3930022"/>
            <a:ext cx="4457313" cy="307777"/>
          </a:xfrm>
          <a:prstGeom prst="rect">
            <a:avLst/>
          </a:prstGeom>
          <a:noFill/>
        </p:spPr>
        <p:txBody>
          <a:bodyPr wrap="square" rtlCol="0">
            <a:spAutoFit/>
          </a:bodyPr>
          <a:lstStyle/>
          <a:p>
            <a:pPr algn="ctr"/>
            <a:r>
              <a:rPr lang="en-US" sz="1400" dirty="0">
                <a:solidFill>
                  <a:prstClr val="black">
                    <a:lumMod val="65000"/>
                    <a:lumOff val="35000"/>
                  </a:prstClr>
                </a:solidFill>
              </a:rPr>
              <a:t>Overall rating of administrative support received</a:t>
            </a:r>
            <a:endParaRPr lang="en-SG" sz="1400" dirty="0">
              <a:solidFill>
                <a:prstClr val="black">
                  <a:lumMod val="65000"/>
                  <a:lumOff val="35000"/>
                </a:prstClr>
              </a:solidFill>
            </a:endParaRPr>
          </a:p>
        </p:txBody>
      </p:sp>
    </p:spTree>
    <p:extLst>
      <p:ext uri="{BB962C8B-B14F-4D97-AF65-F5344CB8AC3E}">
        <p14:creationId xmlns:p14="http://schemas.microsoft.com/office/powerpoint/2010/main" val="2131264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a:t>Salary &amp; bonuses</a:t>
            </a:r>
          </a:p>
        </p:txBody>
      </p:sp>
      <p:pic>
        <p:nvPicPr>
          <p:cNvPr id="2" name="Picture 1"/>
          <p:cNvPicPr>
            <a:picLocks noChangeAspect="1"/>
          </p:cNvPicPr>
          <p:nvPr/>
        </p:nvPicPr>
        <p:blipFill>
          <a:blip r:embed="rId2"/>
          <a:stretch>
            <a:fillRect/>
          </a:stretch>
        </p:blipFill>
        <p:spPr>
          <a:xfrm>
            <a:off x="107504" y="1556792"/>
            <a:ext cx="3286584" cy="1971950"/>
          </a:xfrm>
          <a:prstGeom prst="rect">
            <a:avLst/>
          </a:prstGeom>
        </p:spPr>
      </p:pic>
      <p:sp>
        <p:nvSpPr>
          <p:cNvPr id="10" name="TextBox 9"/>
          <p:cNvSpPr txBox="1"/>
          <p:nvPr/>
        </p:nvSpPr>
        <p:spPr>
          <a:xfrm>
            <a:off x="145419" y="1052736"/>
            <a:ext cx="3248669" cy="307777"/>
          </a:xfrm>
          <a:prstGeom prst="rect">
            <a:avLst/>
          </a:prstGeom>
          <a:noFill/>
        </p:spPr>
        <p:txBody>
          <a:bodyPr wrap="square" rtlCol="0">
            <a:spAutoFit/>
          </a:bodyPr>
          <a:lstStyle/>
          <a:p>
            <a:pPr algn="ctr"/>
            <a:r>
              <a:rPr lang="en-SG" sz="1400" dirty="0">
                <a:solidFill>
                  <a:prstClr val="black">
                    <a:lumMod val="65000"/>
                    <a:lumOff val="35000"/>
                  </a:prstClr>
                </a:solidFill>
              </a:rPr>
              <a:t>Rating of salary &amp; bonus package</a:t>
            </a:r>
          </a:p>
        </p:txBody>
      </p:sp>
      <p:sp>
        <p:nvSpPr>
          <p:cNvPr id="11" name="TextBox 10"/>
          <p:cNvSpPr txBox="1"/>
          <p:nvPr/>
        </p:nvSpPr>
        <p:spPr>
          <a:xfrm>
            <a:off x="6291883" y="980728"/>
            <a:ext cx="2672605" cy="523220"/>
          </a:xfrm>
          <a:prstGeom prst="rect">
            <a:avLst/>
          </a:prstGeom>
          <a:noFill/>
        </p:spPr>
        <p:txBody>
          <a:bodyPr wrap="square" rtlCol="0">
            <a:spAutoFit/>
          </a:bodyPr>
          <a:lstStyle/>
          <a:p>
            <a:pPr algn="ctr"/>
            <a:r>
              <a:rPr lang="en-SG" sz="1400" dirty="0">
                <a:solidFill>
                  <a:prstClr val="black">
                    <a:lumMod val="65000"/>
                    <a:lumOff val="35000"/>
                  </a:prstClr>
                </a:solidFill>
              </a:rPr>
              <a:t>Do you find the compensation </a:t>
            </a:r>
            <a:br>
              <a:rPr lang="en-SG" sz="1400" dirty="0">
                <a:solidFill>
                  <a:prstClr val="black">
                    <a:lumMod val="65000"/>
                    <a:lumOff val="35000"/>
                  </a:prstClr>
                </a:solidFill>
              </a:rPr>
            </a:br>
            <a:r>
              <a:rPr lang="en-SG" sz="1400" dirty="0">
                <a:solidFill>
                  <a:prstClr val="black">
                    <a:lumMod val="65000"/>
                    <a:lumOff val="35000"/>
                  </a:prstClr>
                </a:solidFill>
              </a:rPr>
              <a:t>scheme transparent?</a:t>
            </a:r>
          </a:p>
        </p:txBody>
      </p:sp>
      <p:pic>
        <p:nvPicPr>
          <p:cNvPr id="5" name="Picture 4"/>
          <p:cNvPicPr>
            <a:picLocks noChangeAspect="1"/>
          </p:cNvPicPr>
          <p:nvPr/>
        </p:nvPicPr>
        <p:blipFill>
          <a:blip r:embed="rId3"/>
          <a:stretch>
            <a:fillRect/>
          </a:stretch>
        </p:blipFill>
        <p:spPr>
          <a:xfrm>
            <a:off x="6392379" y="1556792"/>
            <a:ext cx="2572109" cy="1962424"/>
          </a:xfrm>
          <a:prstGeom prst="rect">
            <a:avLst/>
          </a:prstGeom>
        </p:spPr>
      </p:pic>
      <p:pic>
        <p:nvPicPr>
          <p:cNvPr id="6" name="Picture 5"/>
          <p:cNvPicPr>
            <a:picLocks noChangeAspect="1"/>
          </p:cNvPicPr>
          <p:nvPr/>
        </p:nvPicPr>
        <p:blipFill>
          <a:blip r:embed="rId4"/>
          <a:stretch>
            <a:fillRect/>
          </a:stretch>
        </p:blipFill>
        <p:spPr>
          <a:xfrm>
            <a:off x="3670925" y="1556792"/>
            <a:ext cx="2629267" cy="2019582"/>
          </a:xfrm>
          <a:prstGeom prst="rect">
            <a:avLst/>
          </a:prstGeom>
        </p:spPr>
      </p:pic>
      <p:sp>
        <p:nvSpPr>
          <p:cNvPr id="14" name="TextBox 13"/>
          <p:cNvSpPr txBox="1"/>
          <p:nvPr/>
        </p:nvSpPr>
        <p:spPr>
          <a:xfrm>
            <a:off x="3492871" y="981128"/>
            <a:ext cx="2741909" cy="523220"/>
          </a:xfrm>
          <a:prstGeom prst="rect">
            <a:avLst/>
          </a:prstGeom>
          <a:noFill/>
        </p:spPr>
        <p:txBody>
          <a:bodyPr wrap="square" rtlCol="0">
            <a:spAutoFit/>
          </a:bodyPr>
          <a:lstStyle/>
          <a:p>
            <a:pPr algn="ctr"/>
            <a:r>
              <a:rPr lang="en-SG" sz="1400" dirty="0">
                <a:solidFill>
                  <a:prstClr val="black">
                    <a:lumMod val="65000"/>
                    <a:lumOff val="35000"/>
                  </a:prstClr>
                </a:solidFill>
              </a:rPr>
              <a:t> Favour a monetary compensation scheme coupled to KPIs?</a:t>
            </a:r>
          </a:p>
        </p:txBody>
      </p:sp>
      <p:pic>
        <p:nvPicPr>
          <p:cNvPr id="7" name="Picture 6"/>
          <p:cNvPicPr>
            <a:picLocks noChangeAspect="1"/>
          </p:cNvPicPr>
          <p:nvPr/>
        </p:nvPicPr>
        <p:blipFill>
          <a:blip r:embed="rId5"/>
          <a:stretch>
            <a:fillRect/>
          </a:stretch>
        </p:blipFill>
        <p:spPr>
          <a:xfrm>
            <a:off x="6300192" y="4306760"/>
            <a:ext cx="2772162" cy="2019582"/>
          </a:xfrm>
          <a:prstGeom prst="rect">
            <a:avLst/>
          </a:prstGeom>
        </p:spPr>
      </p:pic>
      <p:sp>
        <p:nvSpPr>
          <p:cNvPr id="16" name="TextBox 15"/>
          <p:cNvSpPr txBox="1"/>
          <p:nvPr/>
        </p:nvSpPr>
        <p:spPr>
          <a:xfrm>
            <a:off x="539552" y="3913311"/>
            <a:ext cx="5184576" cy="307777"/>
          </a:xfrm>
          <a:prstGeom prst="rect">
            <a:avLst/>
          </a:prstGeom>
          <a:noFill/>
        </p:spPr>
        <p:txBody>
          <a:bodyPr wrap="square" rtlCol="0">
            <a:spAutoFit/>
          </a:bodyPr>
          <a:lstStyle/>
          <a:p>
            <a:r>
              <a:rPr lang="en-SG" sz="1400" dirty="0">
                <a:solidFill>
                  <a:prstClr val="black">
                    <a:lumMod val="65000"/>
                    <a:lumOff val="35000"/>
                  </a:prstClr>
                </a:solidFill>
              </a:rPr>
              <a:t>Types of monetary bonuses received</a:t>
            </a:r>
          </a:p>
        </p:txBody>
      </p:sp>
      <p:sp>
        <p:nvSpPr>
          <p:cNvPr id="17" name="TextBox 16"/>
          <p:cNvSpPr txBox="1"/>
          <p:nvPr/>
        </p:nvSpPr>
        <p:spPr>
          <a:xfrm>
            <a:off x="6250196" y="3913311"/>
            <a:ext cx="2672605" cy="307777"/>
          </a:xfrm>
          <a:prstGeom prst="rect">
            <a:avLst/>
          </a:prstGeom>
          <a:noFill/>
        </p:spPr>
        <p:txBody>
          <a:bodyPr wrap="square" rtlCol="0">
            <a:spAutoFit/>
          </a:bodyPr>
          <a:lstStyle/>
          <a:p>
            <a:pPr algn="ctr"/>
            <a:r>
              <a:rPr lang="en-SG" sz="1400" dirty="0">
                <a:solidFill>
                  <a:prstClr val="black">
                    <a:lumMod val="65000"/>
                    <a:lumOff val="35000"/>
                  </a:prstClr>
                </a:solidFill>
              </a:rPr>
              <a:t>Satisfied with bonuses received?</a:t>
            </a:r>
          </a:p>
        </p:txBody>
      </p:sp>
      <p:grpSp>
        <p:nvGrpSpPr>
          <p:cNvPr id="8" name="Group 7"/>
          <p:cNvGrpSpPr/>
          <p:nvPr/>
        </p:nvGrpSpPr>
        <p:grpSpPr>
          <a:xfrm>
            <a:off x="162892" y="4221088"/>
            <a:ext cx="6120684" cy="2202431"/>
            <a:chOff x="162892" y="4250905"/>
            <a:chExt cx="6120684" cy="2202431"/>
          </a:xfrm>
        </p:grpSpPr>
        <p:pic>
          <p:nvPicPr>
            <p:cNvPr id="1027" name="Picture 3" descr="Screen Shot 2017-02-12 at 10.50.42 PM.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256" r="16399" b="7176"/>
            <a:stretch/>
          </p:blipFill>
          <p:spPr bwMode="auto">
            <a:xfrm>
              <a:off x="162892" y="4255704"/>
              <a:ext cx="6035837" cy="21976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Screen Shot 2017-02-12 at 10.50.42 PM.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76" t="19257" r="3014" b="7015"/>
            <a:stretch/>
          </p:blipFill>
          <p:spPr bwMode="auto">
            <a:xfrm>
              <a:off x="1311762" y="4250905"/>
              <a:ext cx="4971814" cy="220243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4776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5536" y="1656184"/>
            <a:ext cx="7416824" cy="5013176"/>
          </a:xfrm>
          <a:prstGeom prst="rect">
            <a:avLst/>
          </a:prstGeom>
          <a:solidFill>
            <a:schemeClr val="bg1"/>
          </a:solidFill>
          <a:ln w="19050">
            <a:solidFill>
              <a:srgbClr val="990033"/>
            </a:solidFill>
          </a:ln>
          <a:effectLst>
            <a:outerShdw blurRad="50800" dist="38100" dir="2700000" algn="tl" rotWithShape="0">
              <a:prstClr val="black">
                <a:alpha val="40000"/>
              </a:prstClr>
            </a:outerShdw>
          </a:effectLst>
        </p:spPr>
        <p:txBody>
          <a:bodyPr wrap="square" rtlCol="0">
            <a:noAutofit/>
          </a:bodyPr>
          <a:lstStyle>
            <a:defPPr>
              <a:defRPr lang="en-US"/>
            </a:defPPr>
            <a:lvl1pPr>
              <a:defRPr sz="2400" b="1"/>
            </a:lvl1pPr>
          </a:lstStyle>
          <a:p>
            <a:r>
              <a:rPr lang="en-SG"/>
              <a:t>SUTD PostDoc Society</a:t>
            </a:r>
          </a:p>
          <a:p>
            <a:endParaRPr lang="en-SG"/>
          </a:p>
          <a:p>
            <a:endParaRPr lang="en-SG"/>
          </a:p>
          <a:p>
            <a:endParaRPr lang="en-SG"/>
          </a:p>
          <a:p>
            <a:endParaRPr lang="en-SG"/>
          </a:p>
          <a:p>
            <a:endParaRPr lang="en-SG"/>
          </a:p>
          <a:p>
            <a:endParaRPr lang="en-SG"/>
          </a:p>
          <a:p>
            <a:endParaRPr lang="en-SG"/>
          </a:p>
          <a:p>
            <a:endParaRPr lang="en-SG" sz="2800"/>
          </a:p>
          <a:p>
            <a:endParaRPr lang="en-SG" sz="2800"/>
          </a:p>
          <a:p>
            <a:endParaRPr lang="en-SG"/>
          </a:p>
          <a:p>
            <a:r>
              <a:rPr lang="en-SG"/>
              <a:t>   </a:t>
            </a:r>
          </a:p>
        </p:txBody>
      </p:sp>
      <p:sp>
        <p:nvSpPr>
          <p:cNvPr id="2" name="Title 1"/>
          <p:cNvSpPr>
            <a:spLocks noGrp="1"/>
          </p:cNvSpPr>
          <p:nvPr>
            <p:ph type="title"/>
          </p:nvPr>
        </p:nvSpPr>
        <p:spPr/>
        <p:txBody>
          <a:bodyPr/>
          <a:lstStyle/>
          <a:p>
            <a:r>
              <a:rPr lang="en-SG"/>
              <a:t>Structure</a:t>
            </a:r>
          </a:p>
        </p:txBody>
      </p:sp>
      <p:sp>
        <p:nvSpPr>
          <p:cNvPr id="7" name="TextBox 6"/>
          <p:cNvSpPr txBox="1"/>
          <p:nvPr/>
        </p:nvSpPr>
        <p:spPr>
          <a:xfrm>
            <a:off x="611561" y="2990428"/>
            <a:ext cx="6984775" cy="3462770"/>
          </a:xfrm>
          <a:prstGeom prst="rect">
            <a:avLst/>
          </a:prstGeom>
          <a:solidFill>
            <a:schemeClr val="accent2">
              <a:lumMod val="40000"/>
              <a:lumOff val="60000"/>
            </a:schemeClr>
          </a:solidFill>
          <a:ln w="19050">
            <a:solidFill>
              <a:srgbClr val="990033"/>
            </a:solidFill>
          </a:ln>
          <a:effectLst>
            <a:outerShdw blurRad="50800" dist="38100" dir="2700000" algn="tl" rotWithShape="0">
              <a:prstClr val="black">
                <a:alpha val="40000"/>
              </a:prstClr>
            </a:outerShdw>
          </a:effectLst>
        </p:spPr>
        <p:txBody>
          <a:bodyPr wrap="square" rtlCol="0">
            <a:noAutofit/>
          </a:bodyPr>
          <a:lstStyle>
            <a:defPPr>
              <a:defRPr lang="en-US"/>
            </a:defPPr>
            <a:lvl1pPr>
              <a:defRPr sz="2400" b="1"/>
            </a:lvl1pPr>
          </a:lstStyle>
          <a:p>
            <a:r>
              <a:rPr lang="en-SG"/>
              <a:t>Executive Committee</a:t>
            </a:r>
          </a:p>
          <a:p>
            <a:endParaRPr lang="en-SG"/>
          </a:p>
          <a:p>
            <a:endParaRPr lang="en-SG"/>
          </a:p>
          <a:p>
            <a:endParaRPr lang="en-SG"/>
          </a:p>
          <a:p>
            <a:endParaRPr lang="en-SG"/>
          </a:p>
          <a:p>
            <a:endParaRPr lang="en-SG"/>
          </a:p>
          <a:p>
            <a:endParaRPr lang="en-SG"/>
          </a:p>
          <a:p>
            <a:endParaRPr lang="en-SG"/>
          </a:p>
        </p:txBody>
      </p:sp>
      <p:sp>
        <p:nvSpPr>
          <p:cNvPr id="5" name="TextBox 4"/>
          <p:cNvSpPr txBox="1"/>
          <p:nvPr/>
        </p:nvSpPr>
        <p:spPr>
          <a:xfrm>
            <a:off x="811298" y="4292958"/>
            <a:ext cx="2471687" cy="1938992"/>
          </a:xfrm>
          <a:prstGeom prst="rect">
            <a:avLst/>
          </a:prstGeom>
          <a:solidFill>
            <a:schemeClr val="accent5">
              <a:lumMod val="60000"/>
              <a:lumOff val="40000"/>
            </a:schemeClr>
          </a:solidFill>
          <a:ln w="19050">
            <a:solidFill>
              <a:srgbClr val="990033"/>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2400" b="1"/>
            </a:lvl1pPr>
          </a:lstStyle>
          <a:p>
            <a:r>
              <a:rPr lang="en-SG"/>
              <a:t>Key personnel</a:t>
            </a:r>
          </a:p>
          <a:p>
            <a:pPr marL="342900" indent="-342900">
              <a:buFont typeface="Arial" panose="020B0604020202020204" pitchFamily="34" charset="0"/>
              <a:buChar char="•"/>
            </a:pPr>
            <a:r>
              <a:rPr lang="en-SG" b="0"/>
              <a:t>Co-President</a:t>
            </a:r>
          </a:p>
          <a:p>
            <a:pPr marL="342900" indent="-342900">
              <a:buFont typeface="Arial" panose="020B0604020202020204" pitchFamily="34" charset="0"/>
              <a:buChar char="•"/>
            </a:pPr>
            <a:r>
              <a:rPr lang="en-SG" b="0"/>
              <a:t>Co-President</a:t>
            </a:r>
          </a:p>
          <a:p>
            <a:pPr marL="342900" indent="-342900">
              <a:buFont typeface="Arial" panose="020B0604020202020204" pitchFamily="34" charset="0"/>
              <a:buChar char="•"/>
            </a:pPr>
            <a:r>
              <a:rPr lang="en-SG" b="0"/>
              <a:t>Secretary</a:t>
            </a:r>
          </a:p>
          <a:p>
            <a:pPr marL="342900" indent="-342900">
              <a:buFont typeface="Arial" panose="020B0604020202020204" pitchFamily="34" charset="0"/>
              <a:buChar char="•"/>
            </a:pPr>
            <a:r>
              <a:rPr lang="en-SG" b="0"/>
              <a:t>Treasurer</a:t>
            </a:r>
            <a:endParaRPr lang="en-SG"/>
          </a:p>
        </p:txBody>
      </p:sp>
      <p:sp>
        <p:nvSpPr>
          <p:cNvPr id="6" name="TextBox 5"/>
          <p:cNvSpPr txBox="1"/>
          <p:nvPr/>
        </p:nvSpPr>
        <p:spPr>
          <a:xfrm>
            <a:off x="3508930" y="4293322"/>
            <a:ext cx="3871382" cy="1938992"/>
          </a:xfrm>
          <a:prstGeom prst="rect">
            <a:avLst/>
          </a:prstGeom>
          <a:solidFill>
            <a:schemeClr val="accent6">
              <a:lumMod val="40000"/>
              <a:lumOff val="60000"/>
            </a:schemeClr>
          </a:solidFill>
          <a:ln w="19050">
            <a:solidFill>
              <a:srgbClr val="990033"/>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2400" b="1"/>
            </a:lvl1pPr>
          </a:lstStyle>
          <a:p>
            <a:r>
              <a:rPr lang="en-SG" dirty="0"/>
              <a:t>Advisory members for</a:t>
            </a:r>
          </a:p>
          <a:p>
            <a:pPr marL="342900" indent="-342900">
              <a:buFont typeface="Arial" panose="020B0604020202020204" pitchFamily="34" charset="0"/>
              <a:buChar char="•"/>
            </a:pPr>
            <a:r>
              <a:rPr lang="en-SG" b="0" u="sng" dirty="0"/>
              <a:t>H</a:t>
            </a:r>
            <a:r>
              <a:rPr lang="en-SG" b="0" dirty="0"/>
              <a:t>uman Affairs</a:t>
            </a:r>
          </a:p>
          <a:p>
            <a:pPr marL="342900" indent="-342900">
              <a:buFont typeface="Arial" panose="020B0604020202020204" pitchFamily="34" charset="0"/>
              <a:buChar char="•"/>
            </a:pPr>
            <a:r>
              <a:rPr lang="en-SG" b="0" u="sng" dirty="0"/>
              <a:t>O</a:t>
            </a:r>
            <a:r>
              <a:rPr lang="en-SG" b="0" dirty="0"/>
              <a:t>utreach &amp; Alumni</a:t>
            </a:r>
          </a:p>
          <a:p>
            <a:pPr marL="342900" indent="-342900">
              <a:buFont typeface="Arial" panose="020B0604020202020204" pitchFamily="34" charset="0"/>
              <a:buChar char="•"/>
            </a:pPr>
            <a:r>
              <a:rPr lang="en-SG" b="0" u="sng" dirty="0"/>
              <a:t>P</a:t>
            </a:r>
            <a:r>
              <a:rPr lang="en-SG" b="0" dirty="0"/>
              <a:t>rofessional Development</a:t>
            </a:r>
          </a:p>
          <a:p>
            <a:pPr marL="342900" indent="-342900">
              <a:buFont typeface="Arial" panose="020B0604020202020204" pitchFamily="34" charset="0"/>
              <a:buChar char="•"/>
            </a:pPr>
            <a:r>
              <a:rPr lang="en-SG" b="0" u="sng" dirty="0"/>
              <a:t>S</a:t>
            </a:r>
            <a:r>
              <a:rPr lang="en-SG" b="0" dirty="0"/>
              <a:t>ocialising &amp; Networking</a:t>
            </a:r>
          </a:p>
        </p:txBody>
      </p:sp>
      <p:sp>
        <p:nvSpPr>
          <p:cNvPr id="8" name="TextBox 7"/>
          <p:cNvSpPr txBox="1"/>
          <p:nvPr/>
        </p:nvSpPr>
        <p:spPr>
          <a:xfrm>
            <a:off x="395536" y="864096"/>
            <a:ext cx="7416824" cy="461665"/>
          </a:xfrm>
          <a:prstGeom prst="rect">
            <a:avLst/>
          </a:prstGeom>
          <a:solidFill>
            <a:schemeClr val="bg1"/>
          </a:solidFill>
          <a:ln w="19050">
            <a:solidFill>
              <a:srgbClr val="990033"/>
            </a:solidFill>
          </a:ln>
          <a:effectLst>
            <a:outerShdw blurRad="50800" dist="38100" dir="2700000" algn="tl" rotWithShape="0">
              <a:prstClr val="black">
                <a:alpha val="40000"/>
              </a:prstClr>
            </a:outerShdw>
          </a:effectLst>
        </p:spPr>
        <p:txBody>
          <a:bodyPr wrap="square" rtlCol="0">
            <a:spAutoFit/>
          </a:bodyPr>
          <a:lstStyle/>
          <a:p>
            <a:r>
              <a:rPr lang="en-SG" sz="2400" b="1" dirty="0"/>
              <a:t>Office of Research</a:t>
            </a:r>
            <a:r>
              <a:rPr lang="en-SG" sz="2000" dirty="0"/>
              <a:t>   (Assoc. Provost for Research, Martin L. Dunn)</a:t>
            </a:r>
            <a:endParaRPr lang="en-SG" sz="2400" dirty="0"/>
          </a:p>
        </p:txBody>
      </p:sp>
      <p:sp>
        <p:nvSpPr>
          <p:cNvPr id="11" name="TextBox 10"/>
          <p:cNvSpPr txBox="1"/>
          <p:nvPr/>
        </p:nvSpPr>
        <p:spPr>
          <a:xfrm>
            <a:off x="811298" y="3496795"/>
            <a:ext cx="6569014" cy="461665"/>
          </a:xfrm>
          <a:prstGeom prst="rect">
            <a:avLst/>
          </a:prstGeom>
          <a:solidFill>
            <a:schemeClr val="accent4">
              <a:lumMod val="40000"/>
              <a:lumOff val="60000"/>
            </a:schemeClr>
          </a:solidFill>
          <a:ln w="19050">
            <a:solidFill>
              <a:srgbClr val="990033"/>
            </a:solidFill>
          </a:ln>
          <a:effectLst>
            <a:outerShdw blurRad="50800" dist="38100" dir="2700000" algn="tl" rotWithShape="0">
              <a:prstClr val="black">
                <a:alpha val="40000"/>
              </a:prstClr>
            </a:outerShdw>
          </a:effectLst>
        </p:spPr>
        <p:txBody>
          <a:bodyPr wrap="square" rtlCol="0">
            <a:spAutoFit/>
          </a:bodyPr>
          <a:lstStyle>
            <a:defPPr>
              <a:defRPr lang="en-US"/>
            </a:defPPr>
            <a:lvl1pPr>
              <a:defRPr sz="2400" b="1"/>
            </a:lvl1pPr>
          </a:lstStyle>
          <a:p>
            <a:r>
              <a:rPr lang="en-SG"/>
              <a:t>Committee members</a:t>
            </a:r>
            <a:endParaRPr lang="en-SG" b="0"/>
          </a:p>
        </p:txBody>
      </p:sp>
      <p:cxnSp>
        <p:nvCxnSpPr>
          <p:cNvPr id="13" name="Straight Arrow Connector 12"/>
          <p:cNvCxnSpPr>
            <a:stCxn id="8" idx="2"/>
            <a:endCxn id="10" idx="0"/>
          </p:cNvCxnSpPr>
          <p:nvPr/>
        </p:nvCxnSpPr>
        <p:spPr>
          <a:xfrm>
            <a:off x="4103948" y="1325761"/>
            <a:ext cx="0" cy="330423"/>
          </a:xfrm>
          <a:prstGeom prst="straightConnector1">
            <a:avLst/>
          </a:prstGeom>
          <a:ln w="57150">
            <a:solidFill>
              <a:srgbClr val="990033"/>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053373" y="3968958"/>
            <a:ext cx="4578" cy="324000"/>
          </a:xfrm>
          <a:prstGeom prst="straightConnector1">
            <a:avLst/>
          </a:prstGeom>
          <a:ln w="57150">
            <a:solidFill>
              <a:srgbClr val="99003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50852" y="3968958"/>
            <a:ext cx="0" cy="324000"/>
          </a:xfrm>
          <a:prstGeom prst="straightConnector1">
            <a:avLst/>
          </a:prstGeom>
          <a:ln w="57150">
            <a:solidFill>
              <a:srgbClr val="990033"/>
            </a:solidFill>
            <a:tailEnd type="triangle" w="med"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3417" y="2160240"/>
            <a:ext cx="6984775" cy="502056"/>
          </a:xfrm>
          <a:prstGeom prst="rect">
            <a:avLst/>
          </a:prstGeom>
          <a:solidFill>
            <a:schemeClr val="bg1">
              <a:lumMod val="85000"/>
            </a:schemeClr>
          </a:solidFill>
          <a:ln w="19050">
            <a:solidFill>
              <a:srgbClr val="990033"/>
            </a:solidFill>
          </a:ln>
          <a:effectLst>
            <a:outerShdw blurRad="50800" dist="38100" dir="2700000" algn="tl" rotWithShape="0">
              <a:prstClr val="black">
                <a:alpha val="40000"/>
              </a:prstClr>
            </a:outerShdw>
          </a:effectLst>
        </p:spPr>
        <p:txBody>
          <a:bodyPr wrap="square" rtlCol="0">
            <a:noAutofit/>
          </a:bodyPr>
          <a:lstStyle>
            <a:defPPr>
              <a:defRPr lang="en-US"/>
            </a:defPPr>
            <a:lvl1pPr>
              <a:defRPr sz="2400" b="1"/>
            </a:lvl1pPr>
          </a:lstStyle>
          <a:p>
            <a:r>
              <a:rPr lang="en-SG"/>
              <a:t>All Postdoctoral Researchers at SUTD</a:t>
            </a:r>
          </a:p>
        </p:txBody>
      </p:sp>
      <p:cxnSp>
        <p:nvCxnSpPr>
          <p:cNvPr id="15" name="Straight Arrow Connector 14"/>
          <p:cNvCxnSpPr/>
          <p:nvPr/>
        </p:nvCxnSpPr>
        <p:spPr>
          <a:xfrm flipH="1">
            <a:off x="3851920" y="2664296"/>
            <a:ext cx="4578" cy="324000"/>
          </a:xfrm>
          <a:prstGeom prst="straightConnector1">
            <a:avLst/>
          </a:prstGeom>
          <a:ln w="57150">
            <a:solidFill>
              <a:srgbClr val="990033"/>
            </a:solidFill>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0517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2"/>
            <p:extLst>
              <p:ext uri="{D42A27DB-BD31-4B8C-83A1-F6EECF244321}">
                <p14:modId xmlns:p14="http://schemas.microsoft.com/office/powerpoint/2010/main" val="1025813680"/>
              </p:ext>
            </p:extLst>
          </p:nvPr>
        </p:nvGraphicFramePr>
        <p:xfrm>
          <a:off x="179388" y="797725"/>
          <a:ext cx="8785224" cy="3288313"/>
        </p:xfrm>
        <a:graphic>
          <a:graphicData uri="http://schemas.openxmlformats.org/drawingml/2006/table">
            <a:tbl>
              <a:tblPr firstRow="1" bandRow="1">
                <a:tableStyleId>{5C22544A-7EE6-4342-B048-85BDC9FD1C3A}</a:tableStyleId>
              </a:tblPr>
              <a:tblGrid>
                <a:gridCol w="2196306">
                  <a:extLst>
                    <a:ext uri="{9D8B030D-6E8A-4147-A177-3AD203B41FA5}">
                      <a16:colId xmlns:a16="http://schemas.microsoft.com/office/drawing/2014/main" xmlns="" val="634671587"/>
                    </a:ext>
                  </a:extLst>
                </a:gridCol>
                <a:gridCol w="2196306">
                  <a:extLst>
                    <a:ext uri="{9D8B030D-6E8A-4147-A177-3AD203B41FA5}">
                      <a16:colId xmlns:a16="http://schemas.microsoft.com/office/drawing/2014/main" xmlns="" val="1686628632"/>
                    </a:ext>
                  </a:extLst>
                </a:gridCol>
                <a:gridCol w="2196306">
                  <a:extLst>
                    <a:ext uri="{9D8B030D-6E8A-4147-A177-3AD203B41FA5}">
                      <a16:colId xmlns:a16="http://schemas.microsoft.com/office/drawing/2014/main" xmlns="" val="3399534091"/>
                    </a:ext>
                  </a:extLst>
                </a:gridCol>
                <a:gridCol w="2196306">
                  <a:extLst>
                    <a:ext uri="{9D8B030D-6E8A-4147-A177-3AD203B41FA5}">
                      <a16:colId xmlns:a16="http://schemas.microsoft.com/office/drawing/2014/main" xmlns="" val="1952492032"/>
                    </a:ext>
                  </a:extLst>
                </a:gridCol>
              </a:tblGrid>
              <a:tr h="356795">
                <a:tc>
                  <a:txBody>
                    <a:bodyPr/>
                    <a:lstStyle/>
                    <a:p>
                      <a:pPr algn="ctr"/>
                      <a:r>
                        <a:rPr lang="en-SG" dirty="0"/>
                        <a:t>Co-President</a:t>
                      </a:r>
                    </a:p>
                  </a:txBody>
                  <a:tcPr>
                    <a:solidFill>
                      <a:srgbClr val="99003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dirty="0"/>
                        <a:t>Co-President</a:t>
                      </a:r>
                    </a:p>
                  </a:txBody>
                  <a:tcPr>
                    <a:solidFill>
                      <a:srgbClr val="990033"/>
                    </a:solidFill>
                  </a:tcPr>
                </a:tc>
                <a:tc>
                  <a:txBody>
                    <a:bodyPr/>
                    <a:lstStyle/>
                    <a:p>
                      <a:pPr algn="ctr"/>
                      <a:r>
                        <a:rPr lang="en-SG" dirty="0"/>
                        <a:t>Secretary</a:t>
                      </a:r>
                    </a:p>
                  </a:txBody>
                  <a:tcPr>
                    <a:solidFill>
                      <a:srgbClr val="990033"/>
                    </a:solidFill>
                  </a:tcPr>
                </a:tc>
                <a:tc>
                  <a:txBody>
                    <a:bodyPr/>
                    <a:lstStyle/>
                    <a:p>
                      <a:pPr algn="ctr"/>
                      <a:r>
                        <a:rPr lang="en-SG"/>
                        <a:t>Treasurer</a:t>
                      </a:r>
                    </a:p>
                  </a:txBody>
                  <a:tcPr>
                    <a:solidFill>
                      <a:srgbClr val="990033"/>
                    </a:solidFill>
                  </a:tcPr>
                </a:tc>
                <a:extLst>
                  <a:ext uri="{0D108BD9-81ED-4DB2-BD59-A6C34878D82A}">
                    <a16:rowId xmlns:a16="http://schemas.microsoft.com/office/drawing/2014/main" xmlns="" val="3239490425"/>
                  </a:ext>
                </a:extLst>
              </a:tr>
              <a:tr h="2922553">
                <a:tc>
                  <a:txBody>
                    <a:bodyPr/>
                    <a:lstStyle/>
                    <a:p>
                      <a:pPr algn="ctr">
                        <a:lnSpc>
                          <a:spcPct val="100000"/>
                        </a:lnSpc>
                      </a:pPr>
                      <a:r>
                        <a:rPr lang="en-SG" sz="2000" b="1" dirty="0"/>
                        <a:t>Si-Hui</a:t>
                      </a:r>
                      <a:r>
                        <a:rPr lang="en-SG" sz="2000" b="1" baseline="0" dirty="0"/>
                        <a:t> Tan</a:t>
                      </a:r>
                      <a:endParaRPr lang="en-SG" sz="2000" b="1" dirty="0"/>
                    </a:p>
                    <a:p>
                      <a:pPr algn="ctr">
                        <a:lnSpc>
                          <a:spcPct val="150000"/>
                        </a:lnSpc>
                      </a:pPr>
                      <a:endParaRPr lang="en-SG" dirty="0"/>
                    </a:p>
                    <a:p>
                      <a:pPr algn="ctr">
                        <a:lnSpc>
                          <a:spcPct val="150000"/>
                        </a:lnSpc>
                      </a:pPr>
                      <a:endParaRPr lang="en-SG" dirty="0"/>
                    </a:p>
                    <a:p>
                      <a:pPr algn="ctr">
                        <a:lnSpc>
                          <a:spcPct val="150000"/>
                        </a:lnSpc>
                      </a:pPr>
                      <a:endParaRPr lang="en-SG" dirty="0"/>
                    </a:p>
                    <a:p>
                      <a:pPr algn="ctr">
                        <a:lnSpc>
                          <a:spcPct val="150000"/>
                        </a:lnSpc>
                      </a:pPr>
                      <a:endParaRPr lang="en-SG" sz="2000" dirty="0"/>
                    </a:p>
                    <a:p>
                      <a:pPr marL="88900" indent="0" algn="l"/>
                      <a:r>
                        <a:rPr lang="en-SG" sz="1800" kern="1200" baseline="0" dirty="0">
                          <a:solidFill>
                            <a:schemeClr val="dk1"/>
                          </a:solidFill>
                          <a:latin typeface="+mn-lt"/>
                          <a:ea typeface="+mn-ea"/>
                          <a:cs typeface="+mn-cs"/>
                        </a:rPr>
                        <a:t>IDC / EPD</a:t>
                      </a:r>
                    </a:p>
                    <a:p>
                      <a:pPr marL="88900" indent="0" algn="l"/>
                      <a:r>
                        <a:rPr lang="en-SG" sz="1800" kern="1200" baseline="0" dirty="0">
                          <a:solidFill>
                            <a:schemeClr val="dk1"/>
                          </a:solidFill>
                          <a:latin typeface="+mn-lt"/>
                          <a:ea typeface="+mn-ea"/>
                          <a:cs typeface="+mn-cs"/>
                        </a:rPr>
                        <a:t>Ph.D. in Physics</a:t>
                      </a:r>
                    </a:p>
                    <a:p>
                      <a:pPr marL="88900" indent="0" algn="l"/>
                      <a:r>
                        <a:rPr lang="en-SG" sz="1800" kern="1200" baseline="0" dirty="0">
                          <a:solidFill>
                            <a:schemeClr val="dk1"/>
                          </a:solidFill>
                          <a:latin typeface="+mn-lt"/>
                          <a:ea typeface="+mn-ea"/>
                          <a:cs typeface="+mn-cs"/>
                        </a:rPr>
                        <a:t>Singapore</a:t>
                      </a:r>
                    </a:p>
                  </a:txBody>
                  <a:tcPr marL="36000" marR="36000">
                    <a:solidFill>
                      <a:schemeClr val="bg1">
                        <a:lumMod val="85000"/>
                      </a:schemeClr>
                    </a:solidFill>
                  </a:tcPr>
                </a:tc>
                <a:tc>
                  <a:txBody>
                    <a:bodyPr/>
                    <a:lstStyle/>
                    <a:p>
                      <a:pPr algn="ctr">
                        <a:lnSpc>
                          <a:spcPct val="100000"/>
                        </a:lnSpc>
                      </a:pPr>
                      <a:r>
                        <a:rPr lang="en-SG" sz="2000" b="1" dirty="0"/>
                        <a:t>Oliver Weeger</a:t>
                      </a:r>
                    </a:p>
                    <a:p>
                      <a:pPr algn="ctr">
                        <a:lnSpc>
                          <a:spcPct val="150000"/>
                        </a:lnSpc>
                      </a:pPr>
                      <a:endParaRPr lang="en-SG" dirty="0"/>
                    </a:p>
                    <a:p>
                      <a:pPr algn="ctr">
                        <a:lnSpc>
                          <a:spcPct val="150000"/>
                        </a:lnSpc>
                      </a:pPr>
                      <a:endParaRPr lang="en-SG" dirty="0"/>
                    </a:p>
                    <a:p>
                      <a:pPr algn="ctr">
                        <a:lnSpc>
                          <a:spcPct val="150000"/>
                        </a:lnSpc>
                      </a:pPr>
                      <a:endParaRPr lang="en-SG" dirty="0"/>
                    </a:p>
                    <a:p>
                      <a:pPr algn="ctr">
                        <a:lnSpc>
                          <a:spcPct val="150000"/>
                        </a:lnSpc>
                      </a:pPr>
                      <a:endParaRPr lang="en-SG" sz="2000" dirty="0"/>
                    </a:p>
                    <a:p>
                      <a:pPr marL="88900" indent="0" algn="l"/>
                      <a:r>
                        <a:rPr lang="en-SG" sz="1800" kern="1200" baseline="0" dirty="0">
                          <a:solidFill>
                            <a:schemeClr val="dk1"/>
                          </a:solidFill>
                          <a:latin typeface="+mn-lt"/>
                          <a:ea typeface="+mn-ea"/>
                          <a:cs typeface="+mn-cs"/>
                        </a:rPr>
                        <a:t>DManD Centre</a:t>
                      </a:r>
                    </a:p>
                    <a:p>
                      <a:pPr marL="88900" indent="0" algn="l"/>
                      <a:r>
                        <a:rPr lang="en-SG" sz="1800" kern="1200" baseline="0" dirty="0">
                          <a:solidFill>
                            <a:schemeClr val="dk1"/>
                          </a:solidFill>
                          <a:latin typeface="+mn-lt"/>
                          <a:ea typeface="+mn-ea"/>
                          <a:cs typeface="+mn-cs"/>
                        </a:rPr>
                        <a:t>Ph.D. in Mathematics</a:t>
                      </a:r>
                    </a:p>
                    <a:p>
                      <a:pPr marL="88900" indent="0" algn="l"/>
                      <a:r>
                        <a:rPr lang="en-SG" sz="1800" kern="1200" baseline="0" dirty="0">
                          <a:solidFill>
                            <a:schemeClr val="dk1"/>
                          </a:solidFill>
                          <a:latin typeface="+mn-lt"/>
                          <a:ea typeface="+mn-ea"/>
                          <a:cs typeface="+mn-cs"/>
                        </a:rPr>
                        <a:t>Germany</a:t>
                      </a:r>
                    </a:p>
                  </a:txBody>
                  <a:tcPr marL="36000" marR="36000">
                    <a:solidFill>
                      <a:schemeClr val="bg1">
                        <a:lumMod val="85000"/>
                      </a:schemeClr>
                    </a:solidFill>
                  </a:tcPr>
                </a:tc>
                <a:tc>
                  <a:txBody>
                    <a:bodyPr/>
                    <a:lstStyle/>
                    <a:p>
                      <a:pPr algn="ctr">
                        <a:lnSpc>
                          <a:spcPct val="100000"/>
                        </a:lnSpc>
                      </a:pPr>
                      <a:r>
                        <a:rPr lang="en-SG" sz="2000" b="1" kern="1200" dirty="0">
                          <a:solidFill>
                            <a:schemeClr val="dk1"/>
                          </a:solidFill>
                          <a:latin typeface="+mn-lt"/>
                          <a:ea typeface="+mn-ea"/>
                          <a:cs typeface="+mn-cs"/>
                        </a:rPr>
                        <a:t>Paul Mignone</a:t>
                      </a:r>
                    </a:p>
                    <a:p>
                      <a:pPr algn="ctr">
                        <a:lnSpc>
                          <a:spcPct val="150000"/>
                        </a:lnSpc>
                      </a:pPr>
                      <a:endParaRPr lang="en-SG" dirty="0"/>
                    </a:p>
                    <a:p>
                      <a:pPr algn="ctr">
                        <a:lnSpc>
                          <a:spcPct val="150000"/>
                        </a:lnSpc>
                      </a:pPr>
                      <a:endParaRPr lang="en-SG" dirty="0"/>
                    </a:p>
                    <a:p>
                      <a:pPr algn="ctr">
                        <a:lnSpc>
                          <a:spcPct val="150000"/>
                        </a:lnSpc>
                      </a:pPr>
                      <a:endParaRPr lang="en-SG" dirty="0"/>
                    </a:p>
                    <a:p>
                      <a:pPr algn="ctr">
                        <a:lnSpc>
                          <a:spcPct val="150000"/>
                        </a:lnSpc>
                      </a:pPr>
                      <a:endParaRPr lang="en-SG" sz="2000" dirty="0"/>
                    </a:p>
                    <a:p>
                      <a:pPr marL="88900" indent="0" algn="l"/>
                      <a:r>
                        <a:rPr lang="en-SG" sz="1800" kern="1200" baseline="0" dirty="0">
                          <a:solidFill>
                            <a:schemeClr val="dk1"/>
                          </a:solidFill>
                          <a:latin typeface="+mn-lt"/>
                          <a:ea typeface="+mn-ea"/>
                          <a:cs typeface="+mn-cs"/>
                        </a:rPr>
                        <a:t>IDC + DManD Centre</a:t>
                      </a:r>
                    </a:p>
                    <a:p>
                      <a:pPr marL="88900" indent="0" algn="l"/>
                      <a:r>
                        <a:rPr lang="en-SG" sz="1800" kern="1200" baseline="0" dirty="0">
                          <a:solidFill>
                            <a:schemeClr val="dk1"/>
                          </a:solidFill>
                          <a:latin typeface="+mn-lt"/>
                          <a:ea typeface="+mn-ea"/>
                          <a:cs typeface="+mn-cs"/>
                        </a:rPr>
                        <a:t>Ph.D. in </a:t>
                      </a:r>
                      <a:r>
                        <a:rPr lang="en-SG" sz="1800" kern="1200" baseline="0" dirty="0" err="1">
                          <a:solidFill>
                            <a:schemeClr val="dk1"/>
                          </a:solidFill>
                          <a:latin typeface="+mn-lt"/>
                          <a:ea typeface="+mn-ea"/>
                          <a:cs typeface="+mn-cs"/>
                        </a:rPr>
                        <a:t>Mech.Eng</a:t>
                      </a:r>
                      <a:r>
                        <a:rPr lang="en-SG" sz="1800" kern="1200" baseline="0" dirty="0">
                          <a:solidFill>
                            <a:schemeClr val="dk1"/>
                          </a:solidFill>
                          <a:latin typeface="+mn-lt"/>
                          <a:ea typeface="+mn-ea"/>
                          <a:cs typeface="+mn-cs"/>
                        </a:rPr>
                        <a:t>.</a:t>
                      </a:r>
                    </a:p>
                    <a:p>
                      <a:pPr marL="88900" indent="0" algn="l"/>
                      <a:r>
                        <a:rPr lang="en-SG" sz="1800" kern="1200" baseline="0" dirty="0">
                          <a:solidFill>
                            <a:schemeClr val="dk1"/>
                          </a:solidFill>
                          <a:latin typeface="+mn-lt"/>
                          <a:ea typeface="+mn-ea"/>
                          <a:cs typeface="+mn-cs"/>
                        </a:rPr>
                        <a:t>Australia</a:t>
                      </a:r>
                      <a:endParaRPr lang="en-SG" sz="1800" kern="1200" dirty="0">
                        <a:solidFill>
                          <a:schemeClr val="dk1"/>
                        </a:solidFill>
                        <a:latin typeface="+mn-lt"/>
                        <a:ea typeface="+mn-ea"/>
                        <a:cs typeface="+mn-cs"/>
                      </a:endParaRPr>
                    </a:p>
                  </a:txBody>
                  <a:tcPr marL="36000" marR="36000">
                    <a:solidFill>
                      <a:schemeClr val="bg1">
                        <a:lumMod val="85000"/>
                      </a:schemeClr>
                    </a:solidFill>
                  </a:tcPr>
                </a:tc>
                <a:tc>
                  <a:txBody>
                    <a:bodyPr/>
                    <a:lstStyle/>
                    <a:p>
                      <a:pPr algn="ctr">
                        <a:lnSpc>
                          <a:spcPct val="100000"/>
                        </a:lnSpc>
                      </a:pPr>
                      <a:r>
                        <a:rPr lang="en-SG" sz="2000" b="1" kern="1200" dirty="0">
                          <a:solidFill>
                            <a:schemeClr val="dk1"/>
                          </a:solidFill>
                          <a:latin typeface="+mn-lt"/>
                          <a:ea typeface="+mn-ea"/>
                          <a:cs typeface="+mn-cs"/>
                        </a:rPr>
                        <a:t>Chris Poskitt</a:t>
                      </a:r>
                    </a:p>
                    <a:p>
                      <a:pPr algn="ctr">
                        <a:lnSpc>
                          <a:spcPct val="150000"/>
                        </a:lnSpc>
                      </a:pPr>
                      <a:endParaRPr lang="en-SG" dirty="0"/>
                    </a:p>
                    <a:p>
                      <a:pPr algn="ctr">
                        <a:lnSpc>
                          <a:spcPct val="150000"/>
                        </a:lnSpc>
                      </a:pPr>
                      <a:endParaRPr lang="en-SG" dirty="0"/>
                    </a:p>
                    <a:p>
                      <a:pPr algn="ctr">
                        <a:lnSpc>
                          <a:spcPct val="150000"/>
                        </a:lnSpc>
                      </a:pPr>
                      <a:endParaRPr lang="en-SG" dirty="0"/>
                    </a:p>
                    <a:p>
                      <a:pPr algn="ctr">
                        <a:lnSpc>
                          <a:spcPct val="150000"/>
                        </a:lnSpc>
                      </a:pPr>
                      <a:endParaRPr lang="en-SG" sz="2000" dirty="0"/>
                    </a:p>
                    <a:p>
                      <a:pPr marL="88900" indent="0" algn="l"/>
                      <a:r>
                        <a:rPr lang="en-SG" sz="1800" kern="1200" baseline="0" dirty="0" err="1">
                          <a:solidFill>
                            <a:schemeClr val="dk1"/>
                          </a:solidFill>
                          <a:latin typeface="+mn-lt"/>
                          <a:ea typeface="+mn-ea"/>
                          <a:cs typeface="+mn-cs"/>
                        </a:rPr>
                        <a:t>iTrust</a:t>
                      </a:r>
                      <a:r>
                        <a:rPr lang="en-SG" sz="1800" kern="1200" baseline="0" dirty="0">
                          <a:solidFill>
                            <a:schemeClr val="dk1"/>
                          </a:solidFill>
                          <a:latin typeface="+mn-lt"/>
                          <a:ea typeface="+mn-ea"/>
                          <a:cs typeface="+mn-cs"/>
                        </a:rPr>
                        <a:t> / ISTD</a:t>
                      </a:r>
                    </a:p>
                    <a:p>
                      <a:pPr marL="88900" indent="0" algn="l"/>
                      <a:r>
                        <a:rPr lang="en-SG" sz="1800" kern="1200" baseline="0" dirty="0">
                          <a:solidFill>
                            <a:schemeClr val="dk1"/>
                          </a:solidFill>
                          <a:latin typeface="+mn-lt"/>
                          <a:ea typeface="+mn-ea"/>
                          <a:cs typeface="+mn-cs"/>
                        </a:rPr>
                        <a:t>Ph.D. in </a:t>
                      </a:r>
                      <a:r>
                        <a:rPr lang="en-SG" sz="1800" kern="1200" baseline="0" dirty="0" err="1">
                          <a:solidFill>
                            <a:schemeClr val="dk1"/>
                          </a:solidFill>
                          <a:latin typeface="+mn-lt"/>
                          <a:ea typeface="+mn-ea"/>
                          <a:cs typeface="+mn-cs"/>
                        </a:rPr>
                        <a:t>Comp.Sci</a:t>
                      </a:r>
                      <a:r>
                        <a:rPr lang="en-SG" sz="1800" kern="1200" baseline="0" dirty="0">
                          <a:solidFill>
                            <a:schemeClr val="dk1"/>
                          </a:solidFill>
                          <a:latin typeface="+mn-lt"/>
                          <a:ea typeface="+mn-ea"/>
                          <a:cs typeface="+mn-cs"/>
                        </a:rPr>
                        <a:t>.</a:t>
                      </a:r>
                    </a:p>
                    <a:p>
                      <a:pPr marL="88900" indent="0" algn="l"/>
                      <a:r>
                        <a:rPr lang="en-SG" sz="1800" kern="1200" baseline="0" dirty="0">
                          <a:solidFill>
                            <a:schemeClr val="dk1"/>
                          </a:solidFill>
                          <a:latin typeface="+mn-lt"/>
                          <a:ea typeface="+mn-ea"/>
                          <a:cs typeface="+mn-cs"/>
                        </a:rPr>
                        <a:t>United Kingdom</a:t>
                      </a:r>
                      <a:endParaRPr lang="en-SG" sz="1800" kern="1200" dirty="0">
                        <a:solidFill>
                          <a:schemeClr val="dk1"/>
                        </a:solidFill>
                        <a:latin typeface="+mn-lt"/>
                        <a:ea typeface="+mn-ea"/>
                        <a:cs typeface="+mn-cs"/>
                      </a:endParaRPr>
                    </a:p>
                  </a:txBody>
                  <a:tcPr marL="36000" marR="36000">
                    <a:solidFill>
                      <a:schemeClr val="bg1">
                        <a:lumMod val="85000"/>
                      </a:schemeClr>
                    </a:solidFill>
                  </a:tcPr>
                </a:tc>
                <a:extLst>
                  <a:ext uri="{0D108BD9-81ED-4DB2-BD59-A6C34878D82A}">
                    <a16:rowId xmlns:a16="http://schemas.microsoft.com/office/drawing/2014/main" xmlns="" val="76271431"/>
                  </a:ext>
                </a:extLst>
              </a:tr>
            </a:tbl>
          </a:graphicData>
        </a:graphic>
      </p:graphicFrame>
      <p:sp>
        <p:nvSpPr>
          <p:cNvPr id="2" name="Title 1"/>
          <p:cNvSpPr>
            <a:spLocks noGrp="1"/>
          </p:cNvSpPr>
          <p:nvPr>
            <p:ph type="title"/>
          </p:nvPr>
        </p:nvSpPr>
        <p:spPr/>
        <p:txBody>
          <a:bodyPr/>
          <a:lstStyle/>
          <a:p>
            <a:r>
              <a:rPr lang="en-SG" dirty="0"/>
              <a:t>Committee Members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1548976"/>
            <a:ext cx="1620000" cy="1620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46" y="1548976"/>
            <a:ext cx="1620000" cy="1620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792" y="1548976"/>
            <a:ext cx="1620000" cy="1620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280" y="1553346"/>
            <a:ext cx="1620000" cy="1620000"/>
          </a:xfrm>
          <a:prstGeom prst="rect">
            <a:avLst/>
          </a:prstGeom>
        </p:spPr>
      </p:pic>
      <p:graphicFrame>
        <p:nvGraphicFramePr>
          <p:cNvPr id="17" name="Content Placeholder 3"/>
          <p:cNvGraphicFramePr>
            <a:graphicFrameLocks/>
          </p:cNvGraphicFramePr>
          <p:nvPr>
            <p:extLst>
              <p:ext uri="{D42A27DB-BD31-4B8C-83A1-F6EECF244321}">
                <p14:modId xmlns:p14="http://schemas.microsoft.com/office/powerpoint/2010/main" val="993391259"/>
              </p:ext>
            </p:extLst>
          </p:nvPr>
        </p:nvGraphicFramePr>
        <p:xfrm>
          <a:off x="179388" y="4221088"/>
          <a:ext cx="8785224" cy="2520280"/>
        </p:xfrm>
        <a:graphic>
          <a:graphicData uri="http://schemas.openxmlformats.org/drawingml/2006/table">
            <a:tbl>
              <a:tblPr firstRow="1" bandRow="1">
                <a:tableStyleId>{5C22544A-7EE6-4342-B048-85BDC9FD1C3A}</a:tableStyleId>
              </a:tblPr>
              <a:tblGrid>
                <a:gridCol w="2196306">
                  <a:extLst>
                    <a:ext uri="{9D8B030D-6E8A-4147-A177-3AD203B41FA5}">
                      <a16:colId xmlns:a16="http://schemas.microsoft.com/office/drawing/2014/main" xmlns="" val="634671587"/>
                    </a:ext>
                  </a:extLst>
                </a:gridCol>
                <a:gridCol w="2196306">
                  <a:extLst>
                    <a:ext uri="{9D8B030D-6E8A-4147-A177-3AD203B41FA5}">
                      <a16:colId xmlns:a16="http://schemas.microsoft.com/office/drawing/2014/main" xmlns="" val="1686628632"/>
                    </a:ext>
                  </a:extLst>
                </a:gridCol>
                <a:gridCol w="2196306">
                  <a:extLst>
                    <a:ext uri="{9D8B030D-6E8A-4147-A177-3AD203B41FA5}">
                      <a16:colId xmlns:a16="http://schemas.microsoft.com/office/drawing/2014/main" xmlns="" val="3399534091"/>
                    </a:ext>
                  </a:extLst>
                </a:gridCol>
                <a:gridCol w="2196306">
                  <a:extLst>
                    <a:ext uri="{9D8B030D-6E8A-4147-A177-3AD203B41FA5}">
                      <a16:colId xmlns:a16="http://schemas.microsoft.com/office/drawing/2014/main" xmlns="" val="1952492032"/>
                    </a:ext>
                  </a:extLst>
                </a:gridCol>
              </a:tblGrid>
              <a:tr h="396946">
                <a:tc gridSpan="4">
                  <a:txBody>
                    <a:bodyPr/>
                    <a:lstStyle/>
                    <a:p>
                      <a:r>
                        <a:rPr lang="en-SG" dirty="0"/>
                        <a:t>Advisory</a:t>
                      </a:r>
                      <a:r>
                        <a:rPr lang="en-SG" baseline="0" dirty="0"/>
                        <a:t> c</a:t>
                      </a:r>
                      <a:r>
                        <a:rPr lang="en-SG" dirty="0"/>
                        <a:t>ommittee members</a:t>
                      </a:r>
                    </a:p>
                  </a:txBody>
                  <a:tcPr>
                    <a:solidFill>
                      <a:srgbClr val="990033"/>
                    </a:solid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a:p>
                  </a:txBody>
                  <a:tcPr>
                    <a:solidFill>
                      <a:srgbClr val="C00000"/>
                    </a:solidFill>
                  </a:tcPr>
                </a:tc>
                <a:tc hMerge="1">
                  <a:txBody>
                    <a:bodyPr/>
                    <a:lstStyle/>
                    <a:p>
                      <a:endParaRPr lang="en-SG"/>
                    </a:p>
                  </a:txBody>
                  <a:tcPr>
                    <a:solidFill>
                      <a:srgbClr val="C00000"/>
                    </a:solidFill>
                  </a:tcPr>
                </a:tc>
                <a:tc hMerge="1">
                  <a:txBody>
                    <a:bodyPr/>
                    <a:lstStyle/>
                    <a:p>
                      <a:endParaRPr lang="en-SG"/>
                    </a:p>
                  </a:txBody>
                  <a:tcPr>
                    <a:solidFill>
                      <a:srgbClr val="C00000"/>
                    </a:solidFill>
                  </a:tcPr>
                </a:tc>
                <a:extLst>
                  <a:ext uri="{0D108BD9-81ED-4DB2-BD59-A6C34878D82A}">
                    <a16:rowId xmlns:a16="http://schemas.microsoft.com/office/drawing/2014/main" xmlns="" val="3239490425"/>
                  </a:ext>
                </a:extLst>
              </a:tr>
              <a:tr h="2123334">
                <a:tc>
                  <a:txBody>
                    <a:bodyPr/>
                    <a:lstStyle/>
                    <a:p>
                      <a:pPr algn="ctr"/>
                      <a:r>
                        <a:rPr lang="en-SG" b="1" dirty="0"/>
                        <a:t>David Collins</a:t>
                      </a:r>
                      <a:endParaRPr lang="en-SG" sz="1200" b="1" dirty="0"/>
                    </a:p>
                    <a:p>
                      <a:pPr algn="ctr"/>
                      <a:endParaRPr lang="en-SG" b="1" dirty="0"/>
                    </a:p>
                    <a:p>
                      <a:pPr algn="ctr"/>
                      <a:endParaRPr lang="en-SG" b="1" dirty="0"/>
                    </a:p>
                    <a:p>
                      <a:pPr algn="ctr"/>
                      <a:endParaRPr lang="en-SG" b="1" dirty="0"/>
                    </a:p>
                    <a:p>
                      <a:pPr algn="ctr"/>
                      <a:endParaRPr lang="en-SG" b="1" dirty="0"/>
                    </a:p>
                  </a:txBody>
                  <a:tcPr>
                    <a:solidFill>
                      <a:schemeClr val="bg1">
                        <a:lumMod val="85000"/>
                      </a:schemeClr>
                    </a:solidFill>
                  </a:tcPr>
                </a:tc>
                <a:tc>
                  <a:txBody>
                    <a:bodyPr/>
                    <a:lstStyle/>
                    <a:p>
                      <a:pPr algn="ctr"/>
                      <a:r>
                        <a:rPr lang="en-SG" sz="1800" b="1" i="0" u="none" strike="noStrike" kern="1200" dirty="0">
                          <a:solidFill>
                            <a:schemeClr val="dk1"/>
                          </a:solidFill>
                          <a:effectLst/>
                          <a:latin typeface="+mn-lt"/>
                          <a:ea typeface="+mn-ea"/>
                          <a:cs typeface="+mn-cs"/>
                        </a:rPr>
                        <a:t>Hassan Hariri</a:t>
                      </a:r>
                      <a:endParaRPr lang="en-SG" b="1" dirty="0"/>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b="1" dirty="0"/>
                        <a:t>Ulf Bissbort</a:t>
                      </a:r>
                    </a:p>
                    <a:p>
                      <a:pPr algn="ctr"/>
                      <a:endParaRPr lang="en-SG" b="1"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SG" sz="1800" b="1" i="0" u="none" strike="noStrike" kern="1200" dirty="0">
                          <a:solidFill>
                            <a:schemeClr val="dk1"/>
                          </a:solidFill>
                          <a:effectLst/>
                          <a:latin typeface="+mn-lt"/>
                          <a:ea typeface="+mn-ea"/>
                          <a:cs typeface="+mn-cs"/>
                        </a:rPr>
                        <a:t>Narasimha </a:t>
                      </a:r>
                      <a:r>
                        <a:rPr lang="en-SG" sz="1800" b="1" kern="1200" dirty="0">
                          <a:solidFill>
                            <a:schemeClr val="dk1"/>
                          </a:solidFill>
                          <a:latin typeface="+mn-lt"/>
                          <a:ea typeface="+mn-ea"/>
                          <a:cs typeface="+mn-cs"/>
                        </a:rPr>
                        <a:t>Boddeti</a:t>
                      </a:r>
                    </a:p>
                    <a:p>
                      <a:endParaRPr lang="en-SG" dirty="0"/>
                    </a:p>
                  </a:txBody>
                  <a:tcPr>
                    <a:solidFill>
                      <a:schemeClr val="bg1">
                        <a:lumMod val="85000"/>
                      </a:schemeClr>
                    </a:solidFill>
                  </a:tcPr>
                </a:tc>
                <a:extLst>
                  <a:ext uri="{0D108BD9-81ED-4DB2-BD59-A6C34878D82A}">
                    <a16:rowId xmlns:a16="http://schemas.microsoft.com/office/drawing/2014/main" xmlns="" val="76271431"/>
                  </a:ext>
                </a:extLst>
              </a:tr>
            </a:tbl>
          </a:graphicData>
        </a:graphic>
      </p:graphicFrame>
      <p:pic>
        <p:nvPicPr>
          <p:cNvPr id="18" name="Picture 17"/>
          <p:cNvPicPr>
            <a:picLocks noChangeAspect="1"/>
          </p:cNvPicPr>
          <p:nvPr/>
        </p:nvPicPr>
        <p:blipFill rotWithShape="1">
          <a:blip r:embed="rId7"/>
          <a:srcRect l="19758" t="73" r="13260" b="10615"/>
          <a:stretch/>
        </p:blipFill>
        <p:spPr>
          <a:xfrm>
            <a:off x="2673362" y="4998134"/>
            <a:ext cx="1620000" cy="1620000"/>
          </a:xfrm>
          <a:prstGeom prst="ellipse">
            <a:avLst/>
          </a:prstGeom>
        </p:spPr>
      </p:pic>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633" t="-218" r="633" b="25273"/>
          <a:stretch/>
        </p:blipFill>
        <p:spPr>
          <a:xfrm>
            <a:off x="480892" y="4998134"/>
            <a:ext cx="1620000" cy="1620000"/>
          </a:xfrm>
          <a:prstGeom prst="ellipse">
            <a:avLst/>
          </a:prstGeom>
        </p:spPr>
      </p:pic>
      <p:pic>
        <p:nvPicPr>
          <p:cNvPr id="20" name="Picture 2" descr="Dari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910" t="5825" r="14142" b="20832"/>
          <a:stretch/>
        </p:blipFill>
        <p:spPr bwMode="auto">
          <a:xfrm>
            <a:off x="4874796" y="4998134"/>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10"/>
          <a:srcRect l="5493" t="18952" r="3431" b="12742"/>
          <a:stretch/>
        </p:blipFill>
        <p:spPr>
          <a:xfrm>
            <a:off x="7076230" y="4998134"/>
            <a:ext cx="1620000" cy="1620000"/>
          </a:xfrm>
          <a:prstGeom prst="ellipse">
            <a:avLst/>
          </a:prstGeom>
        </p:spPr>
      </p:pic>
    </p:spTree>
    <p:extLst>
      <p:ext uri="{BB962C8B-B14F-4D97-AF65-F5344CB8AC3E}">
        <p14:creationId xmlns:p14="http://schemas.microsoft.com/office/powerpoint/2010/main" val="14797690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s_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764704"/>
            <a:ext cx="861688" cy="1152128"/>
          </a:xfrm>
          <a:prstGeom prst="rect">
            <a:avLst/>
          </a:prstGeom>
        </p:spPr>
      </p:pic>
      <p:pic>
        <p:nvPicPr>
          <p:cNvPr id="9" name="Picture 8"/>
          <p:cNvPicPr>
            <a:picLocks noChangeAspect="1"/>
          </p:cNvPicPr>
          <p:nvPr/>
        </p:nvPicPr>
        <p:blipFill>
          <a:blip r:embed="rId4"/>
          <a:stretch>
            <a:fillRect/>
          </a:stretch>
        </p:blipFill>
        <p:spPr>
          <a:xfrm>
            <a:off x="323528" y="2060848"/>
            <a:ext cx="8640960" cy="3960440"/>
          </a:xfrm>
          <a:prstGeom prst="rect">
            <a:avLst/>
          </a:prstGeom>
        </p:spPr>
      </p:pic>
      <p:sp>
        <p:nvSpPr>
          <p:cNvPr id="2" name="Title 1"/>
          <p:cNvSpPr>
            <a:spLocks noGrp="1"/>
          </p:cNvSpPr>
          <p:nvPr>
            <p:ph type="title"/>
          </p:nvPr>
        </p:nvSpPr>
        <p:spPr>
          <a:xfrm>
            <a:off x="322227" y="224143"/>
            <a:ext cx="6048672" cy="504056"/>
          </a:xfrm>
        </p:spPr>
        <p:txBody>
          <a:bodyPr/>
          <a:lstStyle/>
          <a:p>
            <a:r>
              <a:rPr lang="en-SG" dirty="0"/>
              <a:t>What is a PostDoc?</a:t>
            </a:r>
          </a:p>
        </p:txBody>
      </p:sp>
      <p:pic>
        <p:nvPicPr>
          <p:cNvPr id="4" name="Picture 3" descr="imag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2072" y="908720"/>
            <a:ext cx="713606" cy="1008112"/>
          </a:xfrm>
          <a:prstGeom prst="rect">
            <a:avLst/>
          </a:prstGeom>
        </p:spPr>
      </p:pic>
      <p:sp>
        <p:nvSpPr>
          <p:cNvPr id="11" name="Rectangle 10"/>
          <p:cNvSpPr/>
          <p:nvPr/>
        </p:nvSpPr>
        <p:spPr>
          <a:xfrm>
            <a:off x="395536" y="1196752"/>
            <a:ext cx="7056784" cy="707886"/>
          </a:xfrm>
          <a:prstGeom prst="rect">
            <a:avLst/>
          </a:prstGeom>
        </p:spPr>
        <p:txBody>
          <a:bodyPr wrap="square">
            <a:spAutoFit/>
          </a:bodyPr>
          <a:lstStyle/>
          <a:p>
            <a:r>
              <a:rPr lang="en-SG" sz="2000" b="1" dirty="0"/>
              <a:t>PostDoc: </a:t>
            </a:r>
            <a:r>
              <a:rPr lang="en-SG" sz="2000" dirty="0" smtClean="0"/>
              <a:t>Professional staff who </a:t>
            </a:r>
            <a:r>
              <a:rPr lang="en-SG" sz="2000" dirty="0"/>
              <a:t>conducts research after</a:t>
            </a:r>
            <a:br>
              <a:rPr lang="en-SG" sz="2000" dirty="0"/>
            </a:br>
            <a:r>
              <a:rPr lang="en-SG" sz="2000" dirty="0"/>
              <a:t>	  completing doctoral studies.</a:t>
            </a:r>
            <a:endParaRPr lang="en-US" sz="2000" dirty="0"/>
          </a:p>
        </p:txBody>
      </p:sp>
      <p:pic>
        <p:nvPicPr>
          <p:cNvPr id="14" name="Picture 13"/>
          <p:cNvPicPr>
            <a:picLocks noChangeAspect="1"/>
          </p:cNvPicPr>
          <p:nvPr/>
        </p:nvPicPr>
        <p:blipFill>
          <a:blip r:embed="rId6"/>
          <a:stretch>
            <a:fillRect/>
          </a:stretch>
        </p:blipFill>
        <p:spPr>
          <a:xfrm>
            <a:off x="3563888" y="2493899"/>
            <a:ext cx="2592288" cy="497627"/>
          </a:xfrm>
          <a:prstGeom prst="rect">
            <a:avLst/>
          </a:prstGeom>
        </p:spPr>
      </p:pic>
      <p:pic>
        <p:nvPicPr>
          <p:cNvPr id="18" name="Picture 17"/>
          <p:cNvPicPr>
            <a:picLocks noChangeAspect="1"/>
          </p:cNvPicPr>
          <p:nvPr/>
        </p:nvPicPr>
        <p:blipFill>
          <a:blip r:embed="rId7"/>
          <a:stretch>
            <a:fillRect/>
          </a:stretch>
        </p:blipFill>
        <p:spPr>
          <a:xfrm>
            <a:off x="611560" y="2348880"/>
            <a:ext cx="2526507" cy="3312368"/>
          </a:xfrm>
          <a:prstGeom prst="rect">
            <a:avLst/>
          </a:prstGeom>
        </p:spPr>
      </p:pic>
      <p:sp>
        <p:nvSpPr>
          <p:cNvPr id="20" name="Rectangle 19"/>
          <p:cNvSpPr/>
          <p:nvPr/>
        </p:nvSpPr>
        <p:spPr>
          <a:xfrm>
            <a:off x="3563888" y="2925947"/>
            <a:ext cx="5400600" cy="2663293"/>
          </a:xfrm>
          <a:prstGeom prst="rect">
            <a:avLst/>
          </a:prstGeom>
        </p:spPr>
        <p:txBody>
          <a:bodyPr wrap="square">
            <a:spAutoFit/>
          </a:bodyPr>
          <a:lstStyle/>
          <a:p>
            <a:pPr algn="just">
              <a:lnSpc>
                <a:spcPct val="120000"/>
              </a:lnSpc>
            </a:pPr>
            <a:r>
              <a:rPr lang="en-SG" sz="2800" dirty="0">
                <a:solidFill>
                  <a:schemeClr val="bg1"/>
                </a:solidFill>
              </a:rPr>
              <a:t>S</a:t>
            </a:r>
            <a:r>
              <a:rPr lang="en-SG" dirty="0">
                <a:solidFill>
                  <a:schemeClr val="bg1"/>
                </a:solidFill>
              </a:rPr>
              <a:t>upervise PhD students and RAs</a:t>
            </a:r>
          </a:p>
          <a:p>
            <a:pPr algn="just">
              <a:lnSpc>
                <a:spcPct val="120000"/>
              </a:lnSpc>
            </a:pPr>
            <a:r>
              <a:rPr lang="en-SG" sz="2800" dirty="0">
                <a:solidFill>
                  <a:schemeClr val="bg1"/>
                </a:solidFill>
              </a:rPr>
              <a:t>U</a:t>
            </a:r>
            <a:r>
              <a:rPr lang="en-SG" dirty="0">
                <a:solidFill>
                  <a:schemeClr val="bg1"/>
                </a:solidFill>
              </a:rPr>
              <a:t>ndertake project management, admin and teaching</a:t>
            </a:r>
          </a:p>
          <a:p>
            <a:pPr algn="just">
              <a:lnSpc>
                <a:spcPct val="120000"/>
              </a:lnSpc>
            </a:pPr>
            <a:r>
              <a:rPr lang="en-SG" sz="2800" dirty="0">
                <a:solidFill>
                  <a:schemeClr val="bg1"/>
                </a:solidFill>
              </a:rPr>
              <a:t>P</a:t>
            </a:r>
            <a:r>
              <a:rPr lang="en-SG" dirty="0">
                <a:solidFill>
                  <a:schemeClr val="bg1"/>
                </a:solidFill>
              </a:rPr>
              <a:t>ublish and write grants</a:t>
            </a:r>
          </a:p>
          <a:p>
            <a:pPr algn="just">
              <a:lnSpc>
                <a:spcPct val="120000"/>
              </a:lnSpc>
            </a:pPr>
            <a:r>
              <a:rPr lang="en-SG" sz="2800" dirty="0">
                <a:solidFill>
                  <a:schemeClr val="bg1"/>
                </a:solidFill>
              </a:rPr>
              <a:t>E</a:t>
            </a:r>
            <a:r>
              <a:rPr lang="en-SG" dirty="0">
                <a:solidFill>
                  <a:schemeClr val="bg1"/>
                </a:solidFill>
              </a:rPr>
              <a:t>xperts in their field</a:t>
            </a:r>
          </a:p>
          <a:p>
            <a:pPr algn="just">
              <a:lnSpc>
                <a:spcPct val="120000"/>
              </a:lnSpc>
            </a:pPr>
            <a:r>
              <a:rPr lang="en-SG" sz="2800" dirty="0">
                <a:solidFill>
                  <a:schemeClr val="bg1"/>
                </a:solidFill>
              </a:rPr>
              <a:t>R</a:t>
            </a:r>
            <a:r>
              <a:rPr lang="en-SG" dirty="0">
                <a:solidFill>
                  <a:schemeClr val="bg1"/>
                </a:solidFill>
              </a:rPr>
              <a:t>esearch independenly</a:t>
            </a:r>
          </a:p>
        </p:txBody>
      </p:sp>
      <p:sp>
        <p:nvSpPr>
          <p:cNvPr id="22" name="Rectangle 21"/>
          <p:cNvSpPr/>
          <p:nvPr/>
        </p:nvSpPr>
        <p:spPr>
          <a:xfrm>
            <a:off x="395536" y="6165304"/>
            <a:ext cx="6840760" cy="461665"/>
          </a:xfrm>
          <a:prstGeom prst="rect">
            <a:avLst/>
          </a:prstGeom>
        </p:spPr>
        <p:txBody>
          <a:bodyPr wrap="square">
            <a:spAutoFit/>
          </a:bodyPr>
          <a:lstStyle/>
          <a:p>
            <a:r>
              <a:rPr lang="en-SG" sz="2400" b="1" dirty="0">
                <a:solidFill>
                  <a:srgbClr val="C00000"/>
                </a:solidFill>
              </a:rPr>
              <a:t>Goal: </a:t>
            </a:r>
            <a:r>
              <a:rPr lang="en-SG" sz="2400" dirty="0">
                <a:solidFill>
                  <a:srgbClr val="C00000"/>
                </a:solidFill>
              </a:rPr>
              <a:t>To transition to a faculty or an industry position.</a:t>
            </a:r>
            <a:endParaRPr lang="en-US" sz="2400" dirty="0">
              <a:solidFill>
                <a:srgbClr val="C00000"/>
              </a:solidFill>
            </a:endParaRPr>
          </a:p>
        </p:txBody>
      </p:sp>
      <p:pic>
        <p:nvPicPr>
          <p:cNvPr id="23" name="Picture 22" descr="goal.jpe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2320" y="6108635"/>
            <a:ext cx="1098730" cy="575002"/>
          </a:xfrm>
          <a:prstGeom prst="rect">
            <a:avLst/>
          </a:prstGeom>
        </p:spPr>
      </p:pic>
    </p:spTree>
    <p:extLst>
      <p:ext uri="{BB962C8B-B14F-4D97-AF65-F5344CB8AC3E}">
        <p14:creationId xmlns:p14="http://schemas.microsoft.com/office/powerpoint/2010/main" val="27642608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nip Single Corner Rectangle 31"/>
          <p:cNvSpPr/>
          <p:nvPr/>
        </p:nvSpPr>
        <p:spPr>
          <a:xfrm>
            <a:off x="5571728" y="5157192"/>
            <a:ext cx="2808312" cy="1146905"/>
          </a:xfrm>
          <a:prstGeom prst="snip1Rect">
            <a:avLst/>
          </a:prstGeom>
          <a:gradFill>
            <a:gsLst>
              <a:gs pos="0">
                <a:schemeClr val="bg1">
                  <a:lumMod val="75000"/>
                  <a:alpha val="50000"/>
                </a:schemeClr>
              </a:gs>
              <a:gs pos="100000">
                <a:srgbClr val="C00000">
                  <a:alpha val="30000"/>
                </a:srgbClr>
              </a:gs>
            </a:gsLst>
          </a:gradFill>
          <a:ln w="19050">
            <a:solidFill>
              <a:srgbClr val="C00000"/>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2000" dirty="0">
                <a:cs typeface="Arial"/>
              </a:rPr>
              <a:t>Career development workshops and events</a:t>
            </a:r>
          </a:p>
        </p:txBody>
      </p:sp>
      <p:sp>
        <p:nvSpPr>
          <p:cNvPr id="29" name="Snip Single Corner Rectangle 28"/>
          <p:cNvSpPr/>
          <p:nvPr/>
        </p:nvSpPr>
        <p:spPr>
          <a:xfrm>
            <a:off x="611560" y="4869161"/>
            <a:ext cx="2808312" cy="1440160"/>
          </a:xfrm>
          <a:prstGeom prst="snip1Rect">
            <a:avLst/>
          </a:prstGeom>
          <a:gradFill>
            <a:gsLst>
              <a:gs pos="0">
                <a:schemeClr val="bg1">
                  <a:lumMod val="75000"/>
                  <a:alpha val="50000"/>
                </a:schemeClr>
              </a:gs>
              <a:gs pos="100000">
                <a:srgbClr val="C00000">
                  <a:alpha val="30000"/>
                </a:srgbClr>
              </a:gs>
            </a:gsLst>
          </a:gradFill>
          <a:ln w="19050">
            <a:solidFill>
              <a:srgbClr val="C00000"/>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2000" dirty="0"/>
              <a:t>Advocate for PostDoc affairs and work with management</a:t>
            </a:r>
          </a:p>
        </p:txBody>
      </p:sp>
      <p:sp>
        <p:nvSpPr>
          <p:cNvPr id="27" name="Snip Single Corner Rectangle 26"/>
          <p:cNvSpPr/>
          <p:nvPr/>
        </p:nvSpPr>
        <p:spPr>
          <a:xfrm>
            <a:off x="5442992" y="1196752"/>
            <a:ext cx="2952328" cy="1512168"/>
          </a:xfrm>
          <a:prstGeom prst="snip1Rect">
            <a:avLst/>
          </a:prstGeom>
          <a:gradFill>
            <a:gsLst>
              <a:gs pos="0">
                <a:schemeClr val="bg1">
                  <a:lumMod val="75000"/>
                  <a:alpha val="50000"/>
                </a:schemeClr>
              </a:gs>
              <a:gs pos="100000">
                <a:srgbClr val="C00000">
                  <a:alpha val="30000"/>
                </a:srgbClr>
              </a:gs>
            </a:gsLst>
          </a:gradFill>
          <a:ln w="19050">
            <a:solidFill>
              <a:srgbClr val="C00000"/>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2000" dirty="0"/>
              <a:t>Create platform for exchange of ideas and collaboration</a:t>
            </a:r>
          </a:p>
        </p:txBody>
      </p:sp>
      <p:sp>
        <p:nvSpPr>
          <p:cNvPr id="26" name="Snip Single Corner Rectangle 25"/>
          <p:cNvSpPr/>
          <p:nvPr/>
        </p:nvSpPr>
        <p:spPr>
          <a:xfrm>
            <a:off x="611560" y="1196752"/>
            <a:ext cx="3744416" cy="1512168"/>
          </a:xfrm>
          <a:prstGeom prst="snip1Rect">
            <a:avLst/>
          </a:prstGeom>
          <a:gradFill>
            <a:gsLst>
              <a:gs pos="0">
                <a:schemeClr val="bg1">
                  <a:lumMod val="75000"/>
                  <a:alpha val="50000"/>
                </a:schemeClr>
              </a:gs>
              <a:gs pos="100000">
                <a:srgbClr val="C00000">
                  <a:alpha val="30000"/>
                </a:srgbClr>
              </a:gs>
            </a:gsLst>
          </a:gradFill>
          <a:ln w="19050">
            <a:solidFill>
              <a:srgbClr val="C00000"/>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nchorCtr="1"/>
          <a:lstStyle/>
          <a:p>
            <a:pPr algn="ctr"/>
            <a:r>
              <a:rPr lang="en-SG" sz="2000" dirty="0">
                <a:cs typeface="Arial"/>
              </a:rPr>
              <a:t>Foster a sense of community among PostDocs through networking activities</a:t>
            </a:r>
            <a:endParaRPr lang="en-US" sz="2000" dirty="0"/>
          </a:p>
        </p:txBody>
      </p:sp>
      <p:sp>
        <p:nvSpPr>
          <p:cNvPr id="2" name="Title 1"/>
          <p:cNvSpPr>
            <a:spLocks noGrp="1"/>
          </p:cNvSpPr>
          <p:nvPr>
            <p:ph type="title"/>
          </p:nvPr>
        </p:nvSpPr>
        <p:spPr/>
        <p:txBody>
          <a:bodyPr/>
          <a:lstStyle/>
          <a:p>
            <a:r>
              <a:rPr lang="en-SG" dirty="0"/>
              <a:t>Aims and Objectives</a:t>
            </a:r>
          </a:p>
        </p:txBody>
      </p:sp>
      <p:pic>
        <p:nvPicPr>
          <p:cNvPr id="4" name="Picture 3" descr="community.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099" y="3247912"/>
            <a:ext cx="1593062" cy="1586312"/>
          </a:xfrm>
          <a:prstGeom prst="rect">
            <a:avLst/>
          </a:prstGeom>
        </p:spPr>
      </p:pic>
      <p:pic>
        <p:nvPicPr>
          <p:cNvPr id="5" name="Picture 4" descr="researchers3.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3717032"/>
            <a:ext cx="2123728" cy="1027710"/>
          </a:xfrm>
          <a:prstGeom prst="rect">
            <a:avLst/>
          </a:prstGeom>
        </p:spPr>
      </p:pic>
      <p:pic>
        <p:nvPicPr>
          <p:cNvPr id="6" name="Picture 5" descr="researcher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49" y="3248980"/>
            <a:ext cx="1248139" cy="936104"/>
          </a:xfrm>
          <a:prstGeom prst="rect">
            <a:avLst/>
          </a:prstGeom>
        </p:spPr>
      </p:pic>
      <p:pic>
        <p:nvPicPr>
          <p:cNvPr id="7" name="Picture 6" descr="researcher2.gif"/>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5373" y="5334896"/>
            <a:ext cx="1368152" cy="1002889"/>
          </a:xfrm>
          <a:prstGeom prst="rect">
            <a:avLst/>
          </a:prstGeom>
        </p:spPr>
      </p:pic>
      <p:cxnSp>
        <p:nvCxnSpPr>
          <p:cNvPr id="9" name="Curved Connector 8"/>
          <p:cNvCxnSpPr>
            <a:stCxn id="29" idx="3"/>
            <a:endCxn id="4" idx="1"/>
          </p:cNvCxnSpPr>
          <p:nvPr/>
        </p:nvCxnSpPr>
        <p:spPr>
          <a:xfrm rot="5400000" flipH="1" flipV="1">
            <a:off x="2445361" y="3611424"/>
            <a:ext cx="828093" cy="1687383"/>
          </a:xfrm>
          <a:prstGeom prst="curvedConnector2">
            <a:avLst/>
          </a:prstGeom>
          <a:ln w="28575">
            <a:solidFill>
              <a:srgbClr val="C00000"/>
            </a:solidFill>
            <a:headEnd type="oval"/>
            <a:tailEnd type="oval"/>
          </a:ln>
          <a:effectLst>
            <a:glow rad="50800">
              <a:schemeClr val="bg1">
                <a:lumMod val="65000"/>
                <a:alpha val="75000"/>
              </a:schemeClr>
            </a:glow>
          </a:effectLst>
        </p:spPr>
        <p:style>
          <a:lnRef idx="2">
            <a:schemeClr val="dk1"/>
          </a:lnRef>
          <a:fillRef idx="0">
            <a:schemeClr val="dk1"/>
          </a:fillRef>
          <a:effectRef idx="1">
            <a:schemeClr val="dk1"/>
          </a:effectRef>
          <a:fontRef idx="minor">
            <a:schemeClr val="tx1"/>
          </a:fontRef>
        </p:style>
      </p:cxnSp>
      <p:cxnSp>
        <p:nvCxnSpPr>
          <p:cNvPr id="17" name="Curved Connector 16"/>
          <p:cNvCxnSpPr>
            <a:stCxn id="4" idx="2"/>
            <a:endCxn id="32" idx="3"/>
          </p:cNvCxnSpPr>
          <p:nvPr/>
        </p:nvCxnSpPr>
        <p:spPr>
          <a:xfrm rot="16200000" flipH="1">
            <a:off x="5576273" y="3757581"/>
            <a:ext cx="322968" cy="2476254"/>
          </a:xfrm>
          <a:prstGeom prst="curvedConnector3">
            <a:avLst>
              <a:gd name="adj1" fmla="val 50000"/>
            </a:avLst>
          </a:prstGeom>
          <a:ln w="28575">
            <a:solidFill>
              <a:srgbClr val="C00000"/>
            </a:solidFill>
            <a:headEnd type="oval"/>
            <a:tailEnd type="oval"/>
          </a:ln>
          <a:effectLst>
            <a:glow rad="50800">
              <a:schemeClr val="bg1">
                <a:lumMod val="65000"/>
                <a:alpha val="75000"/>
              </a:schemeClr>
            </a:glow>
          </a:effectLst>
        </p:spPr>
        <p:style>
          <a:lnRef idx="2">
            <a:schemeClr val="dk1"/>
          </a:lnRef>
          <a:fillRef idx="0">
            <a:schemeClr val="dk1"/>
          </a:fillRef>
          <a:effectRef idx="1">
            <a:schemeClr val="dk1"/>
          </a:effectRef>
          <a:fontRef idx="minor">
            <a:schemeClr val="tx1"/>
          </a:fontRef>
        </p:style>
      </p:cxnSp>
      <p:cxnSp>
        <p:nvCxnSpPr>
          <p:cNvPr id="21" name="Curved Connector 20"/>
          <p:cNvCxnSpPr>
            <a:stCxn id="4" idx="0"/>
            <a:endCxn id="26" idx="1"/>
          </p:cNvCxnSpPr>
          <p:nvPr/>
        </p:nvCxnSpPr>
        <p:spPr>
          <a:xfrm rot="16200000" flipV="1">
            <a:off x="3222203" y="1970485"/>
            <a:ext cx="538992" cy="2015862"/>
          </a:xfrm>
          <a:prstGeom prst="curvedConnector3">
            <a:avLst>
              <a:gd name="adj1" fmla="val 50000"/>
            </a:avLst>
          </a:prstGeom>
          <a:ln w="28575">
            <a:solidFill>
              <a:srgbClr val="C00000"/>
            </a:solidFill>
            <a:headEnd type="oval"/>
            <a:tailEnd type="oval"/>
          </a:ln>
          <a:effectLst>
            <a:glow rad="50800">
              <a:schemeClr val="bg1">
                <a:lumMod val="65000"/>
                <a:alpha val="75000"/>
              </a:schemeClr>
            </a:glow>
          </a:effectLst>
        </p:spPr>
        <p:style>
          <a:lnRef idx="2">
            <a:schemeClr val="dk1"/>
          </a:lnRef>
          <a:fillRef idx="0">
            <a:schemeClr val="dk1"/>
          </a:fillRef>
          <a:effectRef idx="1">
            <a:schemeClr val="dk1"/>
          </a:effectRef>
          <a:fontRef idx="minor">
            <a:schemeClr val="tx1"/>
          </a:fontRef>
        </p:style>
      </p:cxnSp>
      <p:cxnSp>
        <p:nvCxnSpPr>
          <p:cNvPr id="24" name="Curved Connector 23"/>
          <p:cNvCxnSpPr>
            <a:stCxn id="27" idx="1"/>
          </p:cNvCxnSpPr>
          <p:nvPr/>
        </p:nvCxnSpPr>
        <p:spPr>
          <a:xfrm rot="5400000">
            <a:off x="5457546" y="2543454"/>
            <a:ext cx="1296144" cy="1627076"/>
          </a:xfrm>
          <a:prstGeom prst="curvedConnector2">
            <a:avLst/>
          </a:prstGeom>
          <a:ln w="28575">
            <a:solidFill>
              <a:srgbClr val="C00000"/>
            </a:solidFill>
            <a:headEnd type="oval"/>
            <a:tailEnd type="oval"/>
          </a:ln>
          <a:effectLst>
            <a:glow rad="50800">
              <a:schemeClr val="bg1">
                <a:lumMod val="65000"/>
                <a:alpha val="75000"/>
              </a:schemeClr>
            </a:glow>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64387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sz="half" idx="2"/>
          </p:nvPr>
        </p:nvSpPr>
        <p:spPr>
          <a:xfrm>
            <a:off x="179512" y="1196752"/>
            <a:ext cx="8784976" cy="6165304"/>
          </a:xfrm>
        </p:spPr>
        <p:txBody>
          <a:bodyPr>
            <a:normAutofit/>
          </a:bodyPr>
          <a:lstStyle/>
          <a:p>
            <a:pPr marL="0" indent="0">
              <a:buNone/>
            </a:pPr>
            <a:endParaRPr lang="en-SG" sz="2800" b="1" dirty="0"/>
          </a:p>
          <a:p>
            <a:pPr marL="0" indent="0">
              <a:buNone/>
            </a:pPr>
            <a:endParaRPr lang="en-SG" sz="2800" b="1" dirty="0"/>
          </a:p>
          <a:p>
            <a:pPr marL="0" indent="0">
              <a:buNone/>
            </a:pPr>
            <a:endParaRPr lang="en-SG" sz="2800" b="1" dirty="0"/>
          </a:p>
          <a:p>
            <a:pPr marL="0" indent="0">
              <a:buNone/>
            </a:pPr>
            <a:endParaRPr lang="en-SG" sz="2800" b="1" dirty="0"/>
          </a:p>
          <a:p>
            <a:pPr marL="0" indent="0">
              <a:buNone/>
            </a:pPr>
            <a:endParaRPr lang="en-SG" sz="2800" b="1" dirty="0"/>
          </a:p>
          <a:p>
            <a:pPr marL="0" indent="0">
              <a:buNone/>
            </a:pPr>
            <a:endParaRPr lang="en-SG" sz="2800" b="1" dirty="0"/>
          </a:p>
          <a:p>
            <a:pPr marL="0" indent="0">
              <a:buNone/>
            </a:pPr>
            <a:endParaRPr lang="en-SG" sz="2800" b="1" dirty="0"/>
          </a:p>
          <a:p>
            <a:pPr marL="0" indent="0">
              <a:buNone/>
            </a:pPr>
            <a:endParaRPr lang="en-SG" b="1" dirty="0"/>
          </a:p>
          <a:p>
            <a:pPr marL="0" indent="0">
              <a:buNone/>
            </a:pPr>
            <a:endParaRPr lang="en-SG" b="1" dirty="0" smtClean="0"/>
          </a:p>
          <a:p>
            <a:pPr marL="0" indent="0">
              <a:buNone/>
            </a:pPr>
            <a:endParaRPr lang="en-SG" b="1" dirty="0" smtClean="0"/>
          </a:p>
          <a:p>
            <a:pPr marL="0" indent="0">
              <a:buNone/>
            </a:pPr>
            <a:endParaRPr lang="en-SG" b="1" dirty="0"/>
          </a:p>
          <a:p>
            <a:pPr marL="0" indent="0">
              <a:buNone/>
            </a:pPr>
            <a:endParaRPr lang="en-SG" b="1" dirty="0" smtClean="0"/>
          </a:p>
          <a:p>
            <a:pPr marL="0" indent="0">
              <a:buNone/>
            </a:pPr>
            <a:endParaRPr lang="en-SG" b="1" dirty="0" smtClean="0"/>
          </a:p>
          <a:p>
            <a:pPr marL="0" indent="0">
              <a:buNone/>
            </a:pPr>
            <a:endParaRPr lang="en-SG" b="1" dirty="0"/>
          </a:p>
        </p:txBody>
      </p:sp>
      <p:sp>
        <p:nvSpPr>
          <p:cNvPr id="2" name="Title 1"/>
          <p:cNvSpPr>
            <a:spLocks noGrp="1"/>
          </p:cNvSpPr>
          <p:nvPr>
            <p:ph type="title"/>
          </p:nvPr>
        </p:nvSpPr>
        <p:spPr/>
        <p:txBody>
          <a:bodyPr/>
          <a:lstStyle/>
          <a:p>
            <a:r>
              <a:rPr lang="en-SG" dirty="0" smtClean="0"/>
              <a:t>E</a:t>
            </a:r>
            <a:r>
              <a:rPr lang="en-SG" dirty="0" smtClean="0"/>
              <a:t>vents and Activities</a:t>
            </a:r>
            <a:endParaRPr lang="en-SG" dirty="0"/>
          </a:p>
        </p:txBody>
      </p:sp>
      <p:grpSp>
        <p:nvGrpSpPr>
          <p:cNvPr id="31" name="Group 30"/>
          <p:cNvGrpSpPr/>
          <p:nvPr/>
        </p:nvGrpSpPr>
        <p:grpSpPr>
          <a:xfrm>
            <a:off x="323528" y="1302505"/>
            <a:ext cx="9073008" cy="4833828"/>
            <a:chOff x="323528" y="971436"/>
            <a:chExt cx="9073008" cy="4833828"/>
          </a:xfrm>
        </p:grpSpPr>
        <p:sp>
          <p:nvSpPr>
            <p:cNvPr id="29" name="Rectangle 28"/>
            <p:cNvSpPr/>
            <p:nvPr/>
          </p:nvSpPr>
          <p:spPr>
            <a:xfrm>
              <a:off x="3707904" y="4797152"/>
              <a:ext cx="5112568" cy="10081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323528" y="4005064"/>
              <a:ext cx="8568952" cy="1800200"/>
              <a:chOff x="323528" y="4005064"/>
              <a:chExt cx="8568952" cy="1800200"/>
            </a:xfrm>
          </p:grpSpPr>
          <p:sp>
            <p:nvSpPr>
              <p:cNvPr id="28" name="Rectangle 27"/>
              <p:cNvSpPr/>
              <p:nvPr/>
            </p:nvSpPr>
            <p:spPr>
              <a:xfrm>
                <a:off x="3707904" y="4005064"/>
                <a:ext cx="5112568" cy="72008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3528" y="4005064"/>
                <a:ext cx="1224136" cy="1800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Annually</a:t>
                </a:r>
              </a:p>
            </p:txBody>
          </p:sp>
          <p:sp>
            <p:nvSpPr>
              <p:cNvPr id="11" name="Rectangle 10"/>
              <p:cNvSpPr/>
              <p:nvPr/>
            </p:nvSpPr>
            <p:spPr>
              <a:xfrm>
                <a:off x="1691680" y="4005065"/>
                <a:ext cx="1872208" cy="720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Inaugural / annual meeting</a:t>
                </a:r>
              </a:p>
            </p:txBody>
          </p:sp>
          <p:sp>
            <p:nvSpPr>
              <p:cNvPr id="18" name="TextBox 17"/>
              <p:cNvSpPr txBox="1"/>
              <p:nvPr/>
            </p:nvSpPr>
            <p:spPr>
              <a:xfrm>
                <a:off x="3995936" y="4005064"/>
                <a:ext cx="4896544" cy="646331"/>
              </a:xfrm>
              <a:prstGeom prst="rect">
                <a:avLst/>
              </a:prstGeom>
              <a:noFill/>
            </p:spPr>
            <p:txBody>
              <a:bodyPr wrap="square" rtlCol="0">
                <a:spAutoFit/>
              </a:bodyPr>
              <a:lstStyle/>
              <a:p>
                <a:r>
                  <a:rPr lang="en-SG" dirty="0" smtClean="0"/>
                  <a:t>First annual meeting in Oct 2016 to introduce the SUTD Postdoc Society.</a:t>
                </a:r>
                <a:endParaRPr lang="en-SG" dirty="0"/>
              </a:p>
            </p:txBody>
          </p:sp>
          <p:sp>
            <p:nvSpPr>
              <p:cNvPr id="24" name="Rectangle 23"/>
              <p:cNvSpPr/>
              <p:nvPr/>
            </p:nvSpPr>
            <p:spPr>
              <a:xfrm>
                <a:off x="1691680" y="4797152"/>
                <a:ext cx="1872208" cy="10081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Design Innovation Workshop</a:t>
                </a:r>
                <a:endParaRPr lang="en-SG" dirty="0"/>
              </a:p>
            </p:txBody>
          </p:sp>
          <p:sp>
            <p:nvSpPr>
              <p:cNvPr id="12" name="Rectangle 11"/>
              <p:cNvSpPr/>
              <p:nvPr/>
            </p:nvSpPr>
            <p:spPr>
              <a:xfrm>
                <a:off x="3995936" y="4797152"/>
                <a:ext cx="4572000" cy="923330"/>
              </a:xfrm>
              <a:prstGeom prst="rect">
                <a:avLst/>
              </a:prstGeom>
            </p:spPr>
            <p:txBody>
              <a:bodyPr>
                <a:spAutoFit/>
              </a:bodyPr>
              <a:lstStyle/>
              <a:p>
                <a:r>
                  <a:rPr lang="en-SG" dirty="0" smtClean="0"/>
                  <a:t>Workshop in February: </a:t>
                </a:r>
                <a:r>
                  <a:rPr lang="en-SG" dirty="0"/>
                  <a:t>series “Designing the SUTD Research Experience” </a:t>
                </a:r>
                <a:endParaRPr lang="en-SG" dirty="0" smtClean="0"/>
              </a:p>
              <a:p>
                <a:r>
                  <a:rPr lang="en-SG" dirty="0" smtClean="0"/>
                  <a:t>Attendance: ~</a:t>
                </a:r>
                <a:r>
                  <a:rPr lang="en-SG" dirty="0"/>
                  <a:t>20 </a:t>
                </a:r>
                <a:r>
                  <a:rPr lang="en-SG" dirty="0" smtClean="0"/>
                  <a:t>participants</a:t>
                </a:r>
                <a:endParaRPr lang="en-SG" dirty="0"/>
              </a:p>
            </p:txBody>
          </p:sp>
        </p:grpSp>
        <p:grpSp>
          <p:nvGrpSpPr>
            <p:cNvPr id="27" name="Group 26"/>
            <p:cNvGrpSpPr/>
            <p:nvPr/>
          </p:nvGrpSpPr>
          <p:grpSpPr>
            <a:xfrm>
              <a:off x="323528" y="971436"/>
              <a:ext cx="9073008" cy="2961620"/>
              <a:chOff x="323528" y="1196752"/>
              <a:chExt cx="9073008" cy="2961620"/>
            </a:xfrm>
          </p:grpSpPr>
          <p:sp>
            <p:nvSpPr>
              <p:cNvPr id="25" name="Rectangle 24"/>
              <p:cNvSpPr/>
              <p:nvPr/>
            </p:nvSpPr>
            <p:spPr>
              <a:xfrm>
                <a:off x="3707904" y="3789040"/>
                <a:ext cx="5112568" cy="36004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707904" y="1196752"/>
                <a:ext cx="5112568" cy="79208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323528" y="1196752"/>
                <a:ext cx="9073008" cy="2961620"/>
                <a:chOff x="323528" y="1196752"/>
                <a:chExt cx="9073008" cy="2961620"/>
              </a:xfrm>
            </p:grpSpPr>
            <p:sp>
              <p:nvSpPr>
                <p:cNvPr id="13" name="TextBox 12"/>
                <p:cNvSpPr txBox="1"/>
                <p:nvPr/>
              </p:nvSpPr>
              <p:spPr>
                <a:xfrm>
                  <a:off x="3995936" y="1196752"/>
                  <a:ext cx="4968552" cy="646331"/>
                </a:xfrm>
                <a:prstGeom prst="rect">
                  <a:avLst/>
                </a:prstGeom>
                <a:noFill/>
              </p:spPr>
              <p:txBody>
                <a:bodyPr wrap="square" rtlCol="0">
                  <a:spAutoFit/>
                </a:bodyPr>
                <a:lstStyle/>
                <a:p>
                  <a:r>
                    <a:rPr lang="en-SG" dirty="0" smtClean="0"/>
                    <a:t>Social events</a:t>
                  </a:r>
                </a:p>
                <a:p>
                  <a:r>
                    <a:rPr lang="en-SG" dirty="0" smtClean="0"/>
                    <a:t>Attendance: </a:t>
                  </a:r>
                  <a:r>
                    <a:rPr lang="en-SG" dirty="0"/>
                    <a:t>5-15 </a:t>
                  </a:r>
                  <a:r>
                    <a:rPr lang="en-SG" dirty="0" smtClean="0"/>
                    <a:t>postDocs</a:t>
                  </a:r>
                  <a:endParaRPr lang="en-SG" dirty="0"/>
                </a:p>
              </p:txBody>
            </p:sp>
            <p:sp>
              <p:nvSpPr>
                <p:cNvPr id="20" name="Rectangle 19"/>
                <p:cNvSpPr/>
                <p:nvPr/>
              </p:nvSpPr>
              <p:spPr>
                <a:xfrm>
                  <a:off x="3707904" y="2060848"/>
                  <a:ext cx="5112568" cy="64807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3528" y="1196752"/>
                  <a:ext cx="1224136" cy="8041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Weekly</a:t>
                  </a:r>
                </a:p>
              </p:txBody>
            </p:sp>
            <p:sp>
              <p:nvSpPr>
                <p:cNvPr id="5" name="Rectangle 4"/>
                <p:cNvSpPr/>
                <p:nvPr/>
              </p:nvSpPr>
              <p:spPr>
                <a:xfrm>
                  <a:off x="323528" y="2071239"/>
                  <a:ext cx="1224136" cy="2077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Monthly</a:t>
                  </a:r>
                </a:p>
              </p:txBody>
            </p:sp>
            <p:sp>
              <p:nvSpPr>
                <p:cNvPr id="7" name="Rectangle 6"/>
                <p:cNvSpPr/>
                <p:nvPr/>
              </p:nvSpPr>
              <p:spPr>
                <a:xfrm>
                  <a:off x="1691680" y="1196752"/>
                  <a:ext cx="1872208" cy="3693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Coffee hour</a:t>
                  </a:r>
                </a:p>
              </p:txBody>
            </p:sp>
            <p:sp>
              <p:nvSpPr>
                <p:cNvPr id="8" name="Rectangle 7"/>
                <p:cNvSpPr/>
                <p:nvPr/>
              </p:nvSpPr>
              <p:spPr>
                <a:xfrm>
                  <a:off x="1691680" y="1628800"/>
                  <a:ext cx="1872208" cy="37214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Lunch</a:t>
                  </a:r>
                </a:p>
              </p:txBody>
            </p:sp>
            <p:sp>
              <p:nvSpPr>
                <p:cNvPr id="9" name="Rectangle 8"/>
                <p:cNvSpPr/>
                <p:nvPr/>
              </p:nvSpPr>
              <p:spPr>
                <a:xfrm>
                  <a:off x="1691680" y="2071239"/>
                  <a:ext cx="1872208" cy="64633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Research Jam</a:t>
                  </a:r>
                </a:p>
              </p:txBody>
            </p:sp>
            <p:sp>
              <p:nvSpPr>
                <p:cNvPr id="10" name="Rectangle 9"/>
                <p:cNvSpPr/>
                <p:nvPr/>
              </p:nvSpPr>
              <p:spPr>
                <a:xfrm>
                  <a:off x="1691680" y="2773246"/>
                  <a:ext cx="1872208" cy="9437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Career development</a:t>
                  </a:r>
                </a:p>
              </p:txBody>
            </p:sp>
            <p:sp>
              <p:nvSpPr>
                <p:cNvPr id="15" name="TextBox 14"/>
                <p:cNvSpPr txBox="1"/>
                <p:nvPr/>
              </p:nvSpPr>
              <p:spPr>
                <a:xfrm>
                  <a:off x="3995936" y="2060848"/>
                  <a:ext cx="4889067" cy="646331"/>
                </a:xfrm>
                <a:prstGeom prst="rect">
                  <a:avLst/>
                </a:prstGeom>
                <a:noFill/>
              </p:spPr>
              <p:txBody>
                <a:bodyPr wrap="square" rtlCol="0">
                  <a:spAutoFit/>
                </a:bodyPr>
                <a:lstStyle/>
                <a:p>
                  <a:r>
                    <a:rPr lang="en-SG" dirty="0"/>
                    <a:t>Seminars with 3 short talks by </a:t>
                  </a:r>
                  <a:r>
                    <a:rPr lang="en-SG" dirty="0" smtClean="0"/>
                    <a:t>PostDocs, </a:t>
                  </a:r>
                  <a:r>
                    <a:rPr lang="en-SG" dirty="0"/>
                    <a:t/>
                  </a:r>
                  <a:br>
                    <a:rPr lang="en-SG" dirty="0"/>
                  </a:br>
                  <a:r>
                    <a:rPr lang="en-SG" dirty="0"/>
                    <a:t>A</a:t>
                  </a:r>
                  <a:r>
                    <a:rPr lang="en-SG" dirty="0" smtClean="0"/>
                    <a:t>ttendance: ~</a:t>
                  </a:r>
                  <a:r>
                    <a:rPr lang="en-SG" dirty="0" smtClean="0"/>
                    <a:t>25 postdocs</a:t>
                  </a:r>
                  <a:endParaRPr lang="en-SG" dirty="0"/>
                </a:p>
              </p:txBody>
            </p:sp>
            <p:sp>
              <p:nvSpPr>
                <p:cNvPr id="16" name="Rectangle 15"/>
                <p:cNvSpPr/>
                <p:nvPr/>
              </p:nvSpPr>
              <p:spPr>
                <a:xfrm>
                  <a:off x="1691680" y="3789040"/>
                  <a:ext cx="1872208" cy="3693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Pub &amp; quiz nights</a:t>
                  </a:r>
                </a:p>
              </p:txBody>
            </p:sp>
            <p:sp>
              <p:nvSpPr>
                <p:cNvPr id="17" name="TextBox 16"/>
                <p:cNvSpPr txBox="1"/>
                <p:nvPr/>
              </p:nvSpPr>
              <p:spPr>
                <a:xfrm>
                  <a:off x="3995936" y="3789040"/>
                  <a:ext cx="5328592" cy="369332"/>
                </a:xfrm>
                <a:prstGeom prst="rect">
                  <a:avLst/>
                </a:prstGeom>
                <a:noFill/>
              </p:spPr>
              <p:txBody>
                <a:bodyPr wrap="square" rtlCol="0">
                  <a:spAutoFit/>
                </a:bodyPr>
                <a:lstStyle/>
                <a:p>
                  <a:r>
                    <a:rPr lang="en-SG" dirty="0" smtClean="0"/>
                    <a:t>Social event, attendance: </a:t>
                  </a:r>
                  <a:r>
                    <a:rPr lang="en-SG" dirty="0"/>
                    <a:t>5-15 PostDocs</a:t>
                  </a:r>
                </a:p>
              </p:txBody>
            </p:sp>
            <p:sp>
              <p:nvSpPr>
                <p:cNvPr id="23" name="Rectangle 22"/>
                <p:cNvSpPr/>
                <p:nvPr/>
              </p:nvSpPr>
              <p:spPr>
                <a:xfrm>
                  <a:off x="3707904" y="2780928"/>
                  <a:ext cx="5112568" cy="93610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995936" y="2780928"/>
                  <a:ext cx="5400600" cy="923330"/>
                </a:xfrm>
                <a:prstGeom prst="rect">
                  <a:avLst/>
                </a:prstGeom>
                <a:noFill/>
              </p:spPr>
              <p:txBody>
                <a:bodyPr wrap="square" rtlCol="0">
                  <a:spAutoFit/>
                </a:bodyPr>
                <a:lstStyle/>
                <a:p>
                  <a:r>
                    <a:rPr lang="en-SG" dirty="0"/>
                    <a:t>Professional development events with faculty &amp; industry </a:t>
                  </a:r>
                  <a:r>
                    <a:rPr lang="en-SG" dirty="0" smtClean="0"/>
                    <a:t>speakers</a:t>
                  </a:r>
                </a:p>
                <a:p>
                  <a:r>
                    <a:rPr lang="en-SG" dirty="0" smtClean="0"/>
                    <a:t>Attendance: about </a:t>
                  </a:r>
                  <a:r>
                    <a:rPr lang="en-SG" dirty="0" smtClean="0"/>
                    <a:t>40 postdocs)</a:t>
                  </a:r>
                  <a:endParaRPr lang="en-SG" dirty="0"/>
                </a:p>
              </p:txBody>
            </p:sp>
          </p:grpSp>
        </p:grpSp>
      </p:grpSp>
    </p:spTree>
    <p:extLst>
      <p:ext uri="{BB962C8B-B14F-4D97-AF65-F5344CB8AC3E}">
        <p14:creationId xmlns:p14="http://schemas.microsoft.com/office/powerpoint/2010/main" val="13369146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Activities and events</a:t>
            </a:r>
          </a:p>
        </p:txBody>
      </p:sp>
      <p:sp>
        <p:nvSpPr>
          <p:cNvPr id="3" name="Content Placeholder 2"/>
          <p:cNvSpPr>
            <a:spLocks noGrp="1"/>
          </p:cNvSpPr>
          <p:nvPr>
            <p:ph sz="half" idx="2"/>
          </p:nvPr>
        </p:nvSpPr>
        <p:spPr/>
        <p:txBody>
          <a:bodyPr/>
          <a:lstStyle/>
          <a:p>
            <a:r>
              <a:rPr lang="en-SG" dirty="0"/>
              <a:t>Research Jams (seminars with 3 short talks by PostDocs)</a:t>
            </a:r>
            <a:br>
              <a:rPr lang="en-SG" dirty="0"/>
            </a:br>
            <a:r>
              <a:rPr lang="en-SG" dirty="0"/>
              <a:t>(bi-monthly since December, usually ~25 participants)</a:t>
            </a:r>
          </a:p>
          <a:p>
            <a:r>
              <a:rPr lang="en-SG" dirty="0"/>
              <a:t>Design Innovation workshop series “Designing the SUTD Research Experience” during February (~20 participants)</a:t>
            </a:r>
          </a:p>
          <a:p>
            <a:r>
              <a:rPr lang="en-SG" dirty="0"/>
              <a:t>Professional development events with faculty &amp; industry speakers </a:t>
            </a:r>
            <a:br>
              <a:rPr lang="en-SG" dirty="0"/>
            </a:br>
            <a:r>
              <a:rPr lang="en-SG" dirty="0"/>
              <a:t>(first one held on March 21, ~40 participants)</a:t>
            </a:r>
          </a:p>
          <a:p>
            <a:r>
              <a:rPr lang="en-SG" dirty="0"/>
              <a:t>Weekly lunch and coffee hour, pub and quiz nights</a:t>
            </a:r>
          </a:p>
          <a:p>
            <a:r>
              <a:rPr lang="en-SG" dirty="0"/>
              <a:t>Start interaction with management to advocate PostDoc interests and contribute to improvements</a:t>
            </a:r>
          </a:p>
          <a:p>
            <a:r>
              <a:rPr lang="en-SG" dirty="0"/>
              <a:t>Join Employee Climate Survey improvement teams</a:t>
            </a:r>
          </a:p>
          <a:p>
            <a:r>
              <a:rPr lang="en-SG" dirty="0"/>
              <a:t>PostDoc Survey</a:t>
            </a:r>
            <a:br>
              <a:rPr lang="en-SG" dirty="0"/>
            </a:br>
            <a:r>
              <a:rPr lang="en-SG" dirty="0"/>
              <a:t>(conducted in October, ~45% of around 160 PostDocs responded)</a:t>
            </a:r>
          </a:p>
          <a:p>
            <a:endParaRPr lang="en-SG" dirty="0"/>
          </a:p>
        </p:txBody>
      </p:sp>
    </p:spTree>
    <p:extLst>
      <p:ext uri="{BB962C8B-B14F-4D97-AF65-F5344CB8AC3E}">
        <p14:creationId xmlns:p14="http://schemas.microsoft.com/office/powerpoint/2010/main" val="3320448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SUTD PostDoc Survey</a:t>
            </a:r>
          </a:p>
        </p:txBody>
      </p:sp>
      <p:pic>
        <p:nvPicPr>
          <p:cNvPr id="16" name="Picture 15"/>
          <p:cNvPicPr>
            <a:picLocks noChangeAspect="1"/>
          </p:cNvPicPr>
          <p:nvPr/>
        </p:nvPicPr>
        <p:blipFill>
          <a:blip r:embed="rId2"/>
          <a:stretch>
            <a:fillRect/>
          </a:stretch>
        </p:blipFill>
        <p:spPr>
          <a:xfrm>
            <a:off x="323528" y="908720"/>
            <a:ext cx="8398808" cy="5703788"/>
          </a:xfrm>
          <a:prstGeom prst="rect">
            <a:avLst/>
          </a:prstGeom>
        </p:spPr>
      </p:pic>
    </p:spTree>
    <p:extLst>
      <p:ext uri="{BB962C8B-B14F-4D97-AF65-F5344CB8AC3E}">
        <p14:creationId xmlns:p14="http://schemas.microsoft.com/office/powerpoint/2010/main" val="19026671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SG" dirty="0" smtClean="0"/>
              <a:t>Survey Summary</a:t>
            </a:r>
            <a:endParaRPr lang="en-SG" dirty="0"/>
          </a:p>
        </p:txBody>
      </p:sp>
      <p:sp>
        <p:nvSpPr>
          <p:cNvPr id="4" name="Content Placeholder 3"/>
          <p:cNvSpPr>
            <a:spLocks noGrp="1"/>
          </p:cNvSpPr>
          <p:nvPr>
            <p:ph sz="half" idx="2"/>
          </p:nvPr>
        </p:nvSpPr>
        <p:spPr/>
        <p:txBody>
          <a:bodyPr/>
          <a:lstStyle/>
          <a:p>
            <a:pPr marL="0" indent="0">
              <a:buNone/>
            </a:pPr>
            <a:r>
              <a:rPr lang="en-SG" b="1" dirty="0" smtClean="0"/>
              <a:t>Pain points</a:t>
            </a:r>
          </a:p>
          <a:p>
            <a:r>
              <a:rPr lang="en-SG" dirty="0" smtClean="0"/>
              <a:t>Affiliation </a:t>
            </a:r>
            <a:r>
              <a:rPr lang="en-SG" dirty="0"/>
              <a:t>of PostDocs </a:t>
            </a:r>
            <a:endParaRPr lang="en-SG" dirty="0" smtClean="0"/>
          </a:p>
          <a:p>
            <a:r>
              <a:rPr lang="en-SG" dirty="0" smtClean="0"/>
              <a:t>Administrative </a:t>
            </a:r>
            <a:r>
              <a:rPr lang="en-SG" dirty="0"/>
              <a:t>assistance </a:t>
            </a:r>
            <a:endParaRPr lang="en-SG" dirty="0" smtClean="0"/>
          </a:p>
          <a:p>
            <a:r>
              <a:rPr lang="en-SG" dirty="0" smtClean="0"/>
              <a:t>Facilties, IT</a:t>
            </a:r>
            <a:r>
              <a:rPr lang="en-SG" dirty="0" smtClean="0"/>
              <a:t>, </a:t>
            </a:r>
            <a:r>
              <a:rPr lang="en-SG" dirty="0" smtClean="0"/>
              <a:t>HR</a:t>
            </a:r>
            <a:r>
              <a:rPr lang="en-SG" dirty="0" smtClean="0"/>
              <a:t>, </a:t>
            </a:r>
            <a:r>
              <a:rPr lang="en-SG" dirty="0" smtClean="0"/>
              <a:t>Finance </a:t>
            </a:r>
          </a:p>
          <a:p>
            <a:r>
              <a:rPr lang="en-SG" dirty="0" smtClean="0"/>
              <a:t>Lack of acknowledgement of researchers, and general </a:t>
            </a:r>
            <a:r>
              <a:rPr lang="en-SG" dirty="0"/>
              <a:t>relationship among different staff groups </a:t>
            </a:r>
            <a:endParaRPr lang="en-SG" dirty="0" smtClean="0"/>
          </a:p>
          <a:p>
            <a:endParaRPr lang="en-SG" b="1" dirty="0"/>
          </a:p>
          <a:p>
            <a:pPr marL="0" indent="0">
              <a:buNone/>
            </a:pPr>
            <a:r>
              <a:rPr lang="en-SG" b="1" dirty="0" smtClean="0"/>
              <a:t>Actionables</a:t>
            </a:r>
          </a:p>
          <a:p>
            <a:r>
              <a:rPr lang="en-SG" dirty="0"/>
              <a:t>Joining Employee Climate Survey task </a:t>
            </a:r>
            <a:r>
              <a:rPr lang="en-SG" dirty="0" smtClean="0"/>
              <a:t>forces</a:t>
            </a:r>
          </a:p>
          <a:p>
            <a:r>
              <a:rPr lang="en-SG" dirty="0" smtClean="0"/>
              <a:t>Meeting with IT representatives</a:t>
            </a:r>
          </a:p>
          <a:p>
            <a:endParaRPr lang="en-SG" dirty="0"/>
          </a:p>
          <a:p>
            <a:endParaRPr lang="en-SG" dirty="0"/>
          </a:p>
        </p:txBody>
      </p:sp>
    </p:spTree>
    <p:extLst>
      <p:ext uri="{BB962C8B-B14F-4D97-AF65-F5344CB8AC3E}">
        <p14:creationId xmlns:p14="http://schemas.microsoft.com/office/powerpoint/2010/main" val="32612338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SUTD PostDoc 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3d4f26da-c66a-415e-afb3-c3e30de15fc9">YXY5U54QP6J5-111-14</_dlc_DocId>
    <_dlc_DocIdUrl xmlns="3d4f26da-c66a-415e-afb3-c3e30de15fc9">
      <Url>http://dovd1websv043p/Departments/MAC/_layouts/DocIdRedir.aspx?ID=YXY5U54QP6J5-111-14</Url>
      <Description>YXY5U54QP6J5-111-14</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F880307FB5214CAF087AE3F5FCCCAF" ma:contentTypeVersion="1" ma:contentTypeDescription="Create a new document." ma:contentTypeScope="" ma:versionID="c30463f403056d9ac3e644db2263ecd3">
  <xsd:schema xmlns:xsd="http://www.w3.org/2001/XMLSchema" xmlns:xs="http://www.w3.org/2001/XMLSchema" xmlns:p="http://schemas.microsoft.com/office/2006/metadata/properties" xmlns:ns2="3d4f26da-c66a-415e-afb3-c3e30de15fc9" targetNamespace="http://schemas.microsoft.com/office/2006/metadata/properties" ma:root="true" ma:fieldsID="b2f448162d8025958a93bd9005af1fec" ns2:_="">
    <xsd:import namespace="3d4f26da-c66a-415e-afb3-c3e30de15fc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4f26da-c66a-415e-afb3-c3e30de15fc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77C8CE-A5C9-4136-8F87-65A6FD8240AF}">
  <ds:schemaRefs>
    <ds:schemaRef ds:uri="http://schemas.microsoft.com/sharepoint/events"/>
  </ds:schemaRefs>
</ds:datastoreItem>
</file>

<file path=customXml/itemProps2.xml><?xml version="1.0" encoding="utf-8"?>
<ds:datastoreItem xmlns:ds="http://schemas.openxmlformats.org/officeDocument/2006/customXml" ds:itemID="{DAA0A05A-27C0-4139-AF29-ED5D97C2626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d4f26da-c66a-415e-afb3-c3e30de15fc9"/>
    <ds:schemaRef ds:uri="http://www.w3.org/XML/1998/namespace"/>
    <ds:schemaRef ds:uri="http://purl.org/dc/dcmitype/"/>
  </ds:schemaRefs>
</ds:datastoreItem>
</file>

<file path=customXml/itemProps3.xml><?xml version="1.0" encoding="utf-8"?>
<ds:datastoreItem xmlns:ds="http://schemas.openxmlformats.org/officeDocument/2006/customXml" ds:itemID="{FF0EE96E-9C2A-49B3-A9B3-408639D278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4f26da-c66a-415e-afb3-c3e30de15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12AE1F4-F4CD-4401-A8A0-8838274BE9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308</TotalTime>
  <Words>1398</Words>
  <Application>Microsoft Macintosh PowerPoint</Application>
  <PresentationFormat>On-screen Show (4:3)</PresentationFormat>
  <Paragraphs>235</Paragraphs>
  <Slides>18</Slides>
  <Notes>8</Notes>
  <HiddenSlides>9</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1_SUTD PostDoc LT</vt:lpstr>
      <vt:lpstr>SUTD PostDoc Society Introduction</vt:lpstr>
      <vt:lpstr>Structure</vt:lpstr>
      <vt:lpstr>Committee Members</vt:lpstr>
      <vt:lpstr>What is a PostDoc?</vt:lpstr>
      <vt:lpstr>Aims and Objectives</vt:lpstr>
      <vt:lpstr>Events and Activities</vt:lpstr>
      <vt:lpstr>Activities and events</vt:lpstr>
      <vt:lpstr>SUTD PostDoc Survey</vt:lpstr>
      <vt:lpstr>Survey Summary</vt:lpstr>
      <vt:lpstr>Priorities to address</vt:lpstr>
      <vt:lpstr>Definition and Role of PostDocs</vt:lpstr>
      <vt:lpstr>Feeling respected</vt:lpstr>
      <vt:lpstr>Academic / research situation</vt:lpstr>
      <vt:lpstr>Research situation comments</vt:lpstr>
      <vt:lpstr>Office &amp; lab environment</vt:lpstr>
      <vt:lpstr>Supervisor Location (Cont’d)</vt:lpstr>
      <vt:lpstr>Administrative assistance</vt:lpstr>
      <vt:lpstr>Salary &amp; bonuses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Dorcas Lum Jiaci</dc:creator>
  <cp:lastModifiedBy>Si-Hui Tan</cp:lastModifiedBy>
  <cp:revision>662</cp:revision>
  <cp:lastPrinted>2016-10-13T03:34:47Z</cp:lastPrinted>
  <dcterms:created xsi:type="dcterms:W3CDTF">2011-11-25T02:30:51Z</dcterms:created>
  <dcterms:modified xsi:type="dcterms:W3CDTF">2017-05-16T09:04:42Z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0x0101004FF880307FB5214CAF087AE3F5FCCCAF</vt:lpwstr>
  </property>
  <property fmtid="{D5CDD505-2E9C-101B-9397-08002B2CF9AE}" pid="3" name="_dlc_DocIdItemGuid">
    <vt:lpwstr>19481203-35dc-4316-9c5c-a23ca1742a60</vt:lpwstr>
  </property>
</Properties>
</file>